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comments/comment2.xml" ContentType="application/vnd.openxmlformats-officedocument.presentationml.comments+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63"/>
  </p:notesMasterIdLst>
  <p:sldIdLst>
    <p:sldId id="256" r:id="rId2"/>
    <p:sldId id="257" r:id="rId3"/>
    <p:sldId id="258" r:id="rId4"/>
    <p:sldId id="259" r:id="rId5"/>
    <p:sldId id="260" r:id="rId6"/>
    <p:sldId id="261" r:id="rId7"/>
    <p:sldId id="262" r:id="rId8"/>
    <p:sldId id="263" r:id="rId9"/>
    <p:sldId id="264" r:id="rId10"/>
    <p:sldId id="315" r:id="rId11"/>
    <p:sldId id="266" r:id="rId12"/>
    <p:sldId id="267" r:id="rId13"/>
    <p:sldId id="268" r:id="rId14"/>
    <p:sldId id="269" r:id="rId15"/>
    <p:sldId id="270" r:id="rId16"/>
    <p:sldId id="271" r:id="rId17"/>
    <p:sldId id="272" r:id="rId18"/>
    <p:sldId id="273" r:id="rId19"/>
    <p:sldId id="317" r:id="rId20"/>
    <p:sldId id="316"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Lst>
  <p:sldSz cx="9144000" cy="5143500" type="screen16x9"/>
  <p:notesSz cx="6858000" cy="9144000"/>
  <p:embeddedFontLst>
    <p:embeddedFont>
      <p:font typeface="Lato" panose="020F0502020204030203" pitchFamily="34" charset="0"/>
      <p:regular r:id="rId64"/>
      <p:bold r:id="rId65"/>
      <p:italic r:id="rId66"/>
      <p:boldItalic r:id="rId67"/>
    </p:embeddedFont>
    <p:embeddedFont>
      <p:font typeface="STIX Two Text" pitchFamily="2" charset="0"/>
      <p:regular r:id="rId68"/>
      <p:bold r:id="rId69"/>
      <p:italic r:id="rId70"/>
      <p:boldItalic r:id="rId7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24y6C31 RYAN JOO RUI AN"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p:scale>
          <a:sx n="162" d="100"/>
          <a:sy n="162" d="100"/>
        </p:scale>
        <p:origin x="744"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notesMaster" Target="notesMasters/notesMaster1.xml"/><Relationship Id="rId68"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3.fntdata"/><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1.fntdata"/><Relationship Id="rId69" Type="http://schemas.openxmlformats.org/officeDocument/2006/relationships/font" Target="fonts/font6.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7.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2.fntdata"/><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font" Target="fonts/font8.fntdata"/></Relationships>
</file>

<file path=ppt/comments/comment1.xml><?xml version="1.0" encoding="utf-8"?>
<p:cmLst xmlns:a="http://schemas.openxmlformats.org/drawingml/2006/main" xmlns:r="http://schemas.openxmlformats.org/officeDocument/2006/relationships" xmlns:p="http://schemas.openxmlformats.org/presentationml/2006/main">
  <p:cm authorId="0" dt="2024-05-22T09:15:13.323" idx="1">
    <p:pos x="6000" y="0"/>
    <p:text>From forum:
"You should first and foremost present your challenge solution to the judges, focusing on justifying your approach, thought processes, and methods."</p:text>
  </p:cm>
</p:cmLst>
</file>

<file path=ppt/comments/comment2.xml><?xml version="1.0" encoding="utf-8"?>
<p:cmLst xmlns:a="http://schemas.openxmlformats.org/drawingml/2006/main" xmlns:r="http://schemas.openxmlformats.org/officeDocument/2006/relationships" xmlns:p="http://schemas.openxmlformats.org/presentationml/2006/main">
  <p:cm authorId="0" dt="2024-05-23T01:16:12.074" idx="2">
    <p:pos x="6000" y="0"/>
    <p:text>to include code for kmeans here</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a:extLst>
            <a:ext uri="{FF2B5EF4-FFF2-40B4-BE49-F238E27FC236}">
              <a16:creationId xmlns:a16="http://schemas.microsoft.com/office/drawing/2014/main" id="{EAD04506-D1D4-61E4-0F98-20E80CC7ADDC}"/>
            </a:ext>
          </a:extLst>
        </p:cNvPr>
        <p:cNvGrpSpPr/>
        <p:nvPr/>
      </p:nvGrpSpPr>
      <p:grpSpPr>
        <a:xfrm>
          <a:off x="0" y="0"/>
          <a:ext cx="0" cy="0"/>
          <a:chOff x="0" y="0"/>
          <a:chExt cx="0" cy="0"/>
        </a:xfrm>
      </p:grpSpPr>
      <p:sp>
        <p:nvSpPr>
          <p:cNvPr id="123" name="Google Shape;123;g2df28817493_3_29:notes">
            <a:extLst>
              <a:ext uri="{FF2B5EF4-FFF2-40B4-BE49-F238E27FC236}">
                <a16:creationId xmlns:a16="http://schemas.microsoft.com/office/drawing/2014/main" id="{1AFC2E1F-6A4E-6CD2-DA38-13F013D07F3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df28817493_3_29:notes">
            <a:extLst>
              <a:ext uri="{FF2B5EF4-FFF2-40B4-BE49-F238E27FC236}">
                <a16:creationId xmlns:a16="http://schemas.microsoft.com/office/drawing/2014/main" id="{C428BEA8-75C5-431D-E142-4355D2B1CEB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 verify answer, we displayed all 25 patterns of </a:t>
            </a:r>
            <a:r>
              <a:rPr lang="en">
                <a:latin typeface="Courier New"/>
                <a:ea typeface="Courier New"/>
                <a:cs typeface="Courier New"/>
                <a:sym typeface="Courier New"/>
              </a:rPr>
              <a:t>task1</a:t>
            </a:r>
            <a:r>
              <a:rPr lang="en"/>
              <a:t> using </a:t>
            </a:r>
            <a:r>
              <a:rPr lang="en">
                <a:latin typeface="Courier New"/>
                <a:ea typeface="Courier New"/>
                <a:cs typeface="Courier New"/>
                <a:sym typeface="Courier New"/>
              </a:rPr>
              <a:t>imshow()</a:t>
            </a:r>
            <a:r>
              <a:rPr lang="en"/>
              <a:t> function, and subsequently counted the number of patterns for each orientation by visual inspection.</a:t>
            </a:r>
            <a:endParaRPr/>
          </a:p>
        </p:txBody>
      </p:sp>
    </p:spTree>
    <p:extLst>
      <p:ext uri="{BB962C8B-B14F-4D97-AF65-F5344CB8AC3E}">
        <p14:creationId xmlns:p14="http://schemas.microsoft.com/office/powerpoint/2010/main" val="30005666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df28817493_2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df28817493_2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df28817493_3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df28817493_3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2df28817493_3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2df28817493_3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2df28817493_3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2df28817493_3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2df28817493_3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df28817493_3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df28817493_2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df28817493_2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2df28817493_3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2df28817493_3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2df28817493_3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2df28817493_3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a:extLst>
            <a:ext uri="{FF2B5EF4-FFF2-40B4-BE49-F238E27FC236}">
              <a16:creationId xmlns:a16="http://schemas.microsoft.com/office/drawing/2014/main" id="{5E666786-D6B1-9956-3A2F-2899E9038BA4}"/>
            </a:ext>
          </a:extLst>
        </p:cNvPr>
        <p:cNvGrpSpPr/>
        <p:nvPr/>
      </p:nvGrpSpPr>
      <p:grpSpPr>
        <a:xfrm>
          <a:off x="0" y="0"/>
          <a:ext cx="0" cy="0"/>
          <a:chOff x="0" y="0"/>
          <a:chExt cx="0" cy="0"/>
        </a:xfrm>
      </p:grpSpPr>
      <p:sp>
        <p:nvSpPr>
          <p:cNvPr id="197" name="Google Shape;197;g2df28817493_3_89:notes">
            <a:extLst>
              <a:ext uri="{FF2B5EF4-FFF2-40B4-BE49-F238E27FC236}">
                <a16:creationId xmlns:a16="http://schemas.microsoft.com/office/drawing/2014/main" id="{A6FCB442-925E-61C5-A784-6C0037962DF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2df28817493_3_89:notes">
            <a:extLst>
              <a:ext uri="{FF2B5EF4-FFF2-40B4-BE49-F238E27FC236}">
                <a16:creationId xmlns:a16="http://schemas.microsoft.com/office/drawing/2014/main" id="{5A1F3A3C-1584-8669-02B9-4D486637179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40425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df28817493_4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df28817493_4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a:extLst>
            <a:ext uri="{FF2B5EF4-FFF2-40B4-BE49-F238E27FC236}">
              <a16:creationId xmlns:a16="http://schemas.microsoft.com/office/drawing/2014/main" id="{C725AEB4-2CBC-843C-B920-0A11087D3778}"/>
            </a:ext>
          </a:extLst>
        </p:cNvPr>
        <p:cNvGrpSpPr/>
        <p:nvPr/>
      </p:nvGrpSpPr>
      <p:grpSpPr>
        <a:xfrm>
          <a:off x="0" y="0"/>
          <a:ext cx="0" cy="0"/>
          <a:chOff x="0" y="0"/>
          <a:chExt cx="0" cy="0"/>
        </a:xfrm>
      </p:grpSpPr>
      <p:sp>
        <p:nvSpPr>
          <p:cNvPr id="197" name="Google Shape;197;g2df28817493_3_89:notes">
            <a:extLst>
              <a:ext uri="{FF2B5EF4-FFF2-40B4-BE49-F238E27FC236}">
                <a16:creationId xmlns:a16="http://schemas.microsoft.com/office/drawing/2014/main" id="{7E4DB5B7-494A-6274-0CD5-82341B809B1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2df28817493_3_89:notes">
            <a:extLst>
              <a:ext uri="{FF2B5EF4-FFF2-40B4-BE49-F238E27FC236}">
                <a16:creationId xmlns:a16="http://schemas.microsoft.com/office/drawing/2014/main" id="{9B30B158-E10A-0302-2A60-5C03C049F25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54555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2df707e947b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2df707e947b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2df28817493_3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2df28817493_3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2df28817493_3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2df28817493_3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2df28817493_3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2df28817493_3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2df28817493_2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2df28817493_2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2df28817493_3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2df28817493_3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2df28817493_3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2df28817493_3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2df28817493_3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2df28817493_3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2df28817493_3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2df28817493_3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df28817493_4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df28817493_4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2df28817493_5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2df28817493_5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2df28817493_3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2df28817493_3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df28817493_2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df28817493_2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 Tasks 1 to 3, we dealt with patterns without noise, allowing us to do a direct comparison of patterns without having to cluster them.</a:t>
            </a:r>
            <a:endParaRPr/>
          </a:p>
          <a:p>
            <a:pPr marL="0" lvl="0" indent="0" algn="l" rtl="0">
              <a:spcBef>
                <a:spcPts val="0"/>
              </a:spcBef>
              <a:spcAft>
                <a:spcPts val="0"/>
              </a:spcAft>
              <a:buNone/>
            </a:pPr>
            <a:r>
              <a:rPr lang="en"/>
              <a:t>For Task 4, there was noise in the patterns, so we could not do a direct comparison of patterns; in this case, we had to cluster them into 4 groups based on orientation class.</a:t>
            </a:r>
            <a:endParaRPr/>
          </a:p>
          <a:p>
            <a:pPr marL="0" lvl="0" indent="0" algn="l" rtl="0">
              <a:spcBef>
                <a:spcPts val="0"/>
              </a:spcBef>
              <a:spcAft>
                <a:spcPts val="0"/>
              </a:spcAft>
              <a:buNone/>
            </a:pPr>
            <a:r>
              <a:rPr lang="en"/>
              <a:t>When there is more noise, our task is made more difficult, as noise would be treated as valid data, making any attempt at clustering by orientation futile. </a:t>
            </a:r>
            <a:endParaRPr/>
          </a:p>
          <a:p>
            <a:pPr marL="0" lvl="0" indent="0" algn="l" rtl="0">
              <a:spcBef>
                <a:spcPts val="0"/>
              </a:spcBef>
              <a:spcAft>
                <a:spcPts val="0"/>
              </a:spcAft>
              <a:buNone/>
            </a:pPr>
            <a:endParaRPr/>
          </a:p>
          <a:p>
            <a:pPr marL="0" lvl="0" indent="0" algn="l" rtl="0">
              <a:spcBef>
                <a:spcPts val="0"/>
              </a:spcBef>
              <a:spcAft>
                <a:spcPts val="0"/>
              </a:spcAft>
              <a:buNone/>
            </a:pPr>
            <a:r>
              <a:rPr lang="en"/>
              <a:t>Before even trying to reconstruct the master image, we should minimally be able to determine the orientation of a pattern given the master image; otherwise clustering won’t work.</a:t>
            </a:r>
            <a:endParaRPr/>
          </a:p>
          <a:p>
            <a:pPr marL="0" lvl="0" indent="0" algn="l" rtl="0">
              <a:spcBef>
                <a:spcPts val="0"/>
              </a:spcBef>
              <a:spcAft>
                <a:spcPts val="0"/>
              </a:spcAft>
              <a:buNone/>
            </a:pPr>
            <a:r>
              <a:rPr lang="en"/>
              <a:t>In this task, we are to </a:t>
            </a:r>
            <a:r>
              <a:rPr lang="en">
                <a:solidFill>
                  <a:schemeClr val="dk1"/>
                </a:solidFill>
              </a:rPr>
              <a:t>mathematically </a:t>
            </a:r>
            <a:r>
              <a:rPr lang="en"/>
              <a:t>determine the likelihood of succeeding in reconstructing the master image given noisy patterns.</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2df707e947b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2df707e947b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2df28817493_3_2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2df28817493_3_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2df28817493_3_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2df28817493_3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271f9058726_2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271f9058726_2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271f9058726_2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271f9058726_2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271f9058726_2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271f9058726_2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2df28817493_3_2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2df28817493_3_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2df28817493_2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2df28817493_2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2df28817493_3_3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2df28817493_3_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2df28817493_3_3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2df28817493_3_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271f9058726_2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271f9058726_2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2df28817493_3_3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2df28817493_3_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2df28817493_4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2df28817493_4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271f9058726_2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271f9058726_2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2df28817493_2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2df28817493_2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2df28817493_3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2df28817493_3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2df28817493_3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2df28817493_3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2df28817493_3_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2df28817493_3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df28817493_2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2df28817493_2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2df28817493_3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2df28817493_3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2df28817493_5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df28817493_5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2df28817493_3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2df28817493_3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2df28817493_2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df28817493_2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2df28817493_3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2df28817493_3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2df28817493_5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2df28817493_5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However, this approach did not yield any substantial results as there was too much noise in the images and the clustering algorithm was unable to accurately cluster the images by their orientation class.</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g2df28817493_5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 name="Google Shape;514;g2df28817493_5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
        <p:cNvGrpSpPr/>
        <p:nvPr/>
      </p:nvGrpSpPr>
      <p:grpSpPr>
        <a:xfrm>
          <a:off x="0" y="0"/>
          <a:ext cx="0" cy="0"/>
          <a:chOff x="0" y="0"/>
          <a:chExt cx="0" cy="0"/>
        </a:xfrm>
      </p:grpSpPr>
      <p:sp>
        <p:nvSpPr>
          <p:cNvPr id="521" name="Google Shape;521;g271f9058726_2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2" name="Google Shape;522;g271f9058726_2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Upon experimentation, we discovered that when setting </a:t>
            </a:r>
            <a:r>
              <a:rPr lang="en">
                <a:latin typeface="Courier New"/>
                <a:ea typeface="Courier New"/>
                <a:cs typeface="Courier New"/>
                <a:sym typeface="Courier New"/>
              </a:rPr>
              <a:t>n_init</a:t>
            </a:r>
            <a:r>
              <a:rPr lang="en"/>
              <a:t> as 100, the results were not much different than before. Hence we set </a:t>
            </a:r>
            <a:r>
              <a:rPr lang="en">
                <a:latin typeface="Courier New"/>
                <a:ea typeface="Courier New"/>
                <a:cs typeface="Courier New"/>
                <a:sym typeface="Courier New"/>
              </a:rPr>
              <a:t>n_init</a:t>
            </a:r>
            <a:r>
              <a:rPr lang="en"/>
              <a:t> as 10.</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2df28817493_5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2df28817493_5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algorithm managed to clearly split the data into two groups, both appearing to be rotations of the master image.</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2df28817493_5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2df28817493_5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2df28817493_2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2df28817493_2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2df28817493_5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2df28817493_5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master image is seen in the third image from the left, while the rest of the images seem to be noise filtered out from the dataset. From visual inspection, the master image resembles the face of a person whose identity cannot be immediately determined.</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2df28817493_3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2df28817493_3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df28817493_3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df28817493_3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df28817493_3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df28817493_3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df28817493_3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2df28817493_3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0" y="0"/>
            <a:ext cx="9144000" cy="645900"/>
          </a:xfrm>
          <a:prstGeom prst="rect">
            <a:avLst/>
          </a:prstGeom>
          <a:solidFill>
            <a:srgbClr val="3333B2"/>
          </a:solidFill>
        </p:spPr>
        <p:txBody>
          <a:bodyPr spcFirstLastPara="1" wrap="square" lIns="91425" tIns="91425" rIns="91425" bIns="91425" anchor="ctr" anchorCtr="0">
            <a:normAutofit/>
          </a:bodyPr>
          <a:lstStyle>
            <a:lvl1pPr lvl="0" algn="ctr" rtl="0">
              <a:spcBef>
                <a:spcPts val="0"/>
              </a:spcBef>
              <a:spcAft>
                <a:spcPts val="0"/>
              </a:spcAft>
              <a:buClr>
                <a:schemeClr val="lt1"/>
              </a:buClr>
              <a:buSzPts val="2800"/>
              <a:buFont typeface="Lato"/>
              <a:buNone/>
              <a:defRPr>
                <a:solidFill>
                  <a:schemeClr val="lt1"/>
                </a:solidFill>
                <a:latin typeface="Lato"/>
                <a:ea typeface="Lato"/>
                <a:cs typeface="Lato"/>
                <a:sym typeface="Lato"/>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235550" y="845675"/>
            <a:ext cx="8549400" cy="37233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Clr>
                <a:schemeClr val="dk1"/>
              </a:buClr>
              <a:buSzPts val="1800"/>
              <a:buFont typeface="Lato"/>
              <a:buChar char="●"/>
              <a:defRPr>
                <a:solidFill>
                  <a:schemeClr val="dk1"/>
                </a:solidFill>
                <a:latin typeface="Lato"/>
                <a:ea typeface="Lato"/>
                <a:cs typeface="Lato"/>
                <a:sym typeface="Lato"/>
              </a:defRPr>
            </a:lvl1pPr>
            <a:lvl2pPr marL="914400" lvl="1" indent="-3175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fontScale="92500"/>
          </a:bodyPr>
          <a:lstStyle>
            <a:lvl1pPr lvl="0" rtl="0">
              <a:buNone/>
              <a:defRPr>
                <a:latin typeface="Lato"/>
                <a:ea typeface="Lato"/>
                <a:cs typeface="Lato"/>
                <a:sym typeface="Lato"/>
              </a:defRPr>
            </a:lvl1pPr>
            <a:lvl2pPr lvl="1" rtl="0">
              <a:buNone/>
              <a:defRPr>
                <a:latin typeface="Lato"/>
                <a:ea typeface="Lato"/>
                <a:cs typeface="Lato"/>
                <a:sym typeface="Lato"/>
              </a:defRPr>
            </a:lvl2pPr>
            <a:lvl3pPr lvl="2" rtl="0">
              <a:buNone/>
              <a:defRPr>
                <a:latin typeface="Lato"/>
                <a:ea typeface="Lato"/>
                <a:cs typeface="Lato"/>
                <a:sym typeface="Lato"/>
              </a:defRPr>
            </a:lvl3pPr>
            <a:lvl4pPr lvl="3" rtl="0">
              <a:buNone/>
              <a:defRPr>
                <a:latin typeface="Lato"/>
                <a:ea typeface="Lato"/>
                <a:cs typeface="Lato"/>
                <a:sym typeface="Lato"/>
              </a:defRPr>
            </a:lvl4pPr>
            <a:lvl5pPr lvl="4" rtl="0">
              <a:buNone/>
              <a:defRPr>
                <a:latin typeface="Lato"/>
                <a:ea typeface="Lato"/>
                <a:cs typeface="Lato"/>
                <a:sym typeface="Lato"/>
              </a:defRPr>
            </a:lvl5pPr>
            <a:lvl6pPr lvl="5" rtl="0">
              <a:buNone/>
              <a:defRPr>
                <a:latin typeface="Lato"/>
                <a:ea typeface="Lato"/>
                <a:cs typeface="Lato"/>
                <a:sym typeface="Lato"/>
              </a:defRPr>
            </a:lvl6pPr>
            <a:lvl7pPr lvl="6" rtl="0">
              <a:buNone/>
              <a:defRPr>
                <a:latin typeface="Lato"/>
                <a:ea typeface="Lato"/>
                <a:cs typeface="Lato"/>
                <a:sym typeface="Lato"/>
              </a:defRPr>
            </a:lvl7pPr>
            <a:lvl8pPr lvl="7" rtl="0">
              <a:buNone/>
              <a:defRPr>
                <a:latin typeface="Lato"/>
                <a:ea typeface="Lato"/>
                <a:cs typeface="Lato"/>
                <a:sym typeface="Lato"/>
              </a:defRPr>
            </a:lvl8pPr>
            <a:lvl9pPr lvl="8" rtl="0">
              <a:buNone/>
              <a:defRPr>
                <a:latin typeface="Lato"/>
                <a:ea typeface="Lato"/>
                <a:cs typeface="Lato"/>
                <a:sym typeface="Lato"/>
              </a:defRPr>
            </a:lvl9pPr>
          </a:lstStyle>
          <a:p>
            <a:pPr marL="0" lvl="0" indent="0" algn="r" rtl="0">
              <a:spcBef>
                <a:spcPts val="0"/>
              </a:spcBef>
              <a:spcAft>
                <a:spcPts val="0"/>
              </a:spcAft>
              <a:buNone/>
            </a:pPr>
            <a:r>
              <a:rPr lang="en"/>
              <a:t>Slide </a:t>
            </a: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Font typeface="Lato"/>
              <a:buNone/>
              <a:defRPr sz="2800">
                <a:solidFill>
                  <a:schemeClr val="dk1"/>
                </a:solidFill>
                <a:latin typeface="Lato"/>
                <a:ea typeface="Lato"/>
                <a:cs typeface="Lato"/>
                <a:sym typeface="Lato"/>
              </a:defRPr>
            </a:lvl1pPr>
            <a:lvl2pPr lvl="1" rtl="0">
              <a:spcBef>
                <a:spcPts val="0"/>
              </a:spcBef>
              <a:spcAft>
                <a:spcPts val="0"/>
              </a:spcAft>
              <a:buClr>
                <a:schemeClr val="dk1"/>
              </a:buClr>
              <a:buSzPts val="2800"/>
              <a:buFont typeface="STIX Two Text"/>
              <a:buNone/>
              <a:defRPr sz="2800">
                <a:solidFill>
                  <a:schemeClr val="dk1"/>
                </a:solidFill>
                <a:latin typeface="STIX Two Text"/>
                <a:ea typeface="STIX Two Text"/>
                <a:cs typeface="STIX Two Text"/>
                <a:sym typeface="STIX Two Text"/>
              </a:defRPr>
            </a:lvl2pPr>
            <a:lvl3pPr lvl="2" rtl="0">
              <a:spcBef>
                <a:spcPts val="0"/>
              </a:spcBef>
              <a:spcAft>
                <a:spcPts val="0"/>
              </a:spcAft>
              <a:buClr>
                <a:schemeClr val="dk1"/>
              </a:buClr>
              <a:buSzPts val="2800"/>
              <a:buFont typeface="STIX Two Text"/>
              <a:buNone/>
              <a:defRPr sz="2800">
                <a:solidFill>
                  <a:schemeClr val="dk1"/>
                </a:solidFill>
                <a:latin typeface="STIX Two Text"/>
                <a:ea typeface="STIX Two Text"/>
                <a:cs typeface="STIX Two Text"/>
                <a:sym typeface="STIX Two Text"/>
              </a:defRPr>
            </a:lvl3pPr>
            <a:lvl4pPr lvl="3" rtl="0">
              <a:spcBef>
                <a:spcPts val="0"/>
              </a:spcBef>
              <a:spcAft>
                <a:spcPts val="0"/>
              </a:spcAft>
              <a:buClr>
                <a:schemeClr val="dk1"/>
              </a:buClr>
              <a:buSzPts val="2800"/>
              <a:buFont typeface="STIX Two Text"/>
              <a:buNone/>
              <a:defRPr sz="2800">
                <a:solidFill>
                  <a:schemeClr val="dk1"/>
                </a:solidFill>
                <a:latin typeface="STIX Two Text"/>
                <a:ea typeface="STIX Two Text"/>
                <a:cs typeface="STIX Two Text"/>
                <a:sym typeface="STIX Two Text"/>
              </a:defRPr>
            </a:lvl4pPr>
            <a:lvl5pPr lvl="4" rtl="0">
              <a:spcBef>
                <a:spcPts val="0"/>
              </a:spcBef>
              <a:spcAft>
                <a:spcPts val="0"/>
              </a:spcAft>
              <a:buClr>
                <a:schemeClr val="dk1"/>
              </a:buClr>
              <a:buSzPts val="2800"/>
              <a:buFont typeface="STIX Two Text"/>
              <a:buNone/>
              <a:defRPr sz="2800">
                <a:solidFill>
                  <a:schemeClr val="dk1"/>
                </a:solidFill>
                <a:latin typeface="STIX Two Text"/>
                <a:ea typeface="STIX Two Text"/>
                <a:cs typeface="STIX Two Text"/>
                <a:sym typeface="STIX Two Text"/>
              </a:defRPr>
            </a:lvl5pPr>
            <a:lvl6pPr lvl="5" rtl="0">
              <a:spcBef>
                <a:spcPts val="0"/>
              </a:spcBef>
              <a:spcAft>
                <a:spcPts val="0"/>
              </a:spcAft>
              <a:buClr>
                <a:schemeClr val="dk1"/>
              </a:buClr>
              <a:buSzPts val="2800"/>
              <a:buFont typeface="STIX Two Text"/>
              <a:buNone/>
              <a:defRPr sz="2800">
                <a:solidFill>
                  <a:schemeClr val="dk1"/>
                </a:solidFill>
                <a:latin typeface="STIX Two Text"/>
                <a:ea typeface="STIX Two Text"/>
                <a:cs typeface="STIX Two Text"/>
                <a:sym typeface="STIX Two Text"/>
              </a:defRPr>
            </a:lvl6pPr>
            <a:lvl7pPr lvl="6" rtl="0">
              <a:spcBef>
                <a:spcPts val="0"/>
              </a:spcBef>
              <a:spcAft>
                <a:spcPts val="0"/>
              </a:spcAft>
              <a:buClr>
                <a:schemeClr val="dk1"/>
              </a:buClr>
              <a:buSzPts val="2800"/>
              <a:buFont typeface="STIX Two Text"/>
              <a:buNone/>
              <a:defRPr sz="2800">
                <a:solidFill>
                  <a:schemeClr val="dk1"/>
                </a:solidFill>
                <a:latin typeface="STIX Two Text"/>
                <a:ea typeface="STIX Two Text"/>
                <a:cs typeface="STIX Two Text"/>
                <a:sym typeface="STIX Two Text"/>
              </a:defRPr>
            </a:lvl7pPr>
            <a:lvl8pPr lvl="7" rtl="0">
              <a:spcBef>
                <a:spcPts val="0"/>
              </a:spcBef>
              <a:spcAft>
                <a:spcPts val="0"/>
              </a:spcAft>
              <a:buClr>
                <a:schemeClr val="dk1"/>
              </a:buClr>
              <a:buSzPts val="2800"/>
              <a:buFont typeface="STIX Two Text"/>
              <a:buNone/>
              <a:defRPr sz="2800">
                <a:solidFill>
                  <a:schemeClr val="dk1"/>
                </a:solidFill>
                <a:latin typeface="STIX Two Text"/>
                <a:ea typeface="STIX Two Text"/>
                <a:cs typeface="STIX Two Text"/>
                <a:sym typeface="STIX Two Text"/>
              </a:defRPr>
            </a:lvl8pPr>
            <a:lvl9pPr lvl="8" rtl="0">
              <a:spcBef>
                <a:spcPts val="0"/>
              </a:spcBef>
              <a:spcAft>
                <a:spcPts val="0"/>
              </a:spcAft>
              <a:buClr>
                <a:schemeClr val="dk1"/>
              </a:buClr>
              <a:buSzPts val="2800"/>
              <a:buFont typeface="STIX Two Text"/>
              <a:buNone/>
              <a:defRPr sz="2800">
                <a:solidFill>
                  <a:schemeClr val="dk1"/>
                </a:solidFill>
                <a:latin typeface="STIX Two Text"/>
                <a:ea typeface="STIX Two Text"/>
                <a:cs typeface="STIX Two Text"/>
                <a:sym typeface="STIX Two Tex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3.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6.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png"/></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7.xml"/><Relationship Id="rId1" Type="http://schemas.openxmlformats.org/officeDocument/2006/relationships/slideLayout" Target="../slideLayouts/slideLayout3.xml"/><Relationship Id="rId5" Type="http://schemas.openxmlformats.org/officeDocument/2006/relationships/image" Target="../media/image20.png"/><Relationship Id="rId4" Type="http://schemas.openxmlformats.org/officeDocument/2006/relationships/image" Target="../media/image17.png"/></Relationships>
</file>

<file path=ppt/slides/_rels/slide3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1.xml"/><Relationship Id="rId1" Type="http://schemas.openxmlformats.org/officeDocument/2006/relationships/slideLayout" Target="../slideLayouts/slideLayout3.xml"/><Relationship Id="rId5" Type="http://schemas.openxmlformats.org/officeDocument/2006/relationships/image" Target="../media/image24.png"/><Relationship Id="rId4" Type="http://schemas.openxmlformats.org/officeDocument/2006/relationships/image" Target="../media/image23.png"/></Relationships>
</file>

<file path=ppt/slides/_rels/slide4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2.xml"/><Relationship Id="rId1" Type="http://schemas.openxmlformats.org/officeDocument/2006/relationships/slideLayout" Target="../slideLayouts/slideLayout3.xml"/><Relationship Id="rId5" Type="http://schemas.openxmlformats.org/officeDocument/2006/relationships/image" Target="../media/image26.png"/><Relationship Id="rId4" Type="http://schemas.openxmlformats.org/officeDocument/2006/relationships/image" Target="../media/image24.png"/></Relationships>
</file>

<file path=ppt/slides/_rels/slide4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4.xml"/><Relationship Id="rId1" Type="http://schemas.openxmlformats.org/officeDocument/2006/relationships/slideLayout" Target="../slideLayouts/slideLayout3.xml"/><Relationship Id="rId4" Type="http://schemas.openxmlformats.org/officeDocument/2006/relationships/image" Target="../media/image29.png"/></Relationships>
</file>

<file path=ppt/slides/_rels/slide4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subTitle" idx="1"/>
          </p:nvPr>
        </p:nvSpPr>
        <p:spPr>
          <a:xfrm>
            <a:off x="311700" y="2757925"/>
            <a:ext cx="8520600" cy="153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a:t>Dunman High School</a:t>
            </a:r>
            <a:endParaRPr sz="3600"/>
          </a:p>
          <a:p>
            <a:pPr marL="0" lvl="0" indent="0" algn="ctr" rtl="0">
              <a:spcBef>
                <a:spcPts val="0"/>
              </a:spcBef>
              <a:spcAft>
                <a:spcPts val="0"/>
              </a:spcAft>
              <a:buNone/>
            </a:pPr>
            <a:endParaRPr>
              <a:latin typeface="Lato"/>
              <a:ea typeface="Lato"/>
              <a:cs typeface="Lato"/>
              <a:sym typeface="Lato"/>
            </a:endParaRPr>
          </a:p>
          <a:p>
            <a:pPr marL="0" lvl="0" indent="0" algn="ctr" rtl="0">
              <a:spcBef>
                <a:spcPts val="0"/>
              </a:spcBef>
              <a:spcAft>
                <a:spcPts val="0"/>
              </a:spcAft>
              <a:buNone/>
            </a:pPr>
            <a:r>
              <a:rPr lang="en" sz="2400">
                <a:latin typeface="Lato"/>
                <a:ea typeface="Lato"/>
                <a:cs typeface="Lato"/>
                <a:sym typeface="Lato"/>
              </a:rPr>
              <a:t>Chee Justin Suwattana, Ethan Wang Jun Qi, Ryan Joo Rui An</a:t>
            </a:r>
            <a:endParaRPr sz="2400">
              <a:latin typeface="Lato"/>
              <a:ea typeface="Lato"/>
              <a:cs typeface="Lato"/>
              <a:sym typeface="Lato"/>
            </a:endParaRPr>
          </a:p>
        </p:txBody>
      </p:sp>
      <p:sp>
        <p:nvSpPr>
          <p:cNvPr id="55" name="Google Shape;55;p13"/>
          <p:cNvSpPr/>
          <p:nvPr/>
        </p:nvSpPr>
        <p:spPr>
          <a:xfrm>
            <a:off x="311700" y="869000"/>
            <a:ext cx="8520600" cy="1401900"/>
          </a:xfrm>
          <a:prstGeom prst="roundRect">
            <a:avLst>
              <a:gd name="adj" fmla="val 16667"/>
            </a:avLst>
          </a:prstGeom>
          <a:solidFill>
            <a:srgbClr val="3333B2"/>
          </a:solidFill>
          <a:ln w="9525" cap="flat" cmpd="sng">
            <a:solidFill>
              <a:schemeClr val="dk2"/>
            </a:solidFill>
            <a:prstDash val="solid"/>
            <a:round/>
            <a:headEnd type="none" w="sm" len="sm"/>
            <a:tailEnd type="none" w="sm" len="sm"/>
          </a:ln>
          <a:effectLst>
            <a:outerShdw blurRad="57150" dist="85725" dir="3120000" algn="bl" rotWithShape="0">
              <a:srgbClr val="000000">
                <a:alpha val="36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4800">
                <a:solidFill>
                  <a:schemeClr val="lt1"/>
                </a:solidFill>
                <a:latin typeface="Lato"/>
                <a:ea typeface="Lato"/>
                <a:cs typeface="Lato"/>
                <a:sym typeface="Lato"/>
              </a:rPr>
              <a:t>SIMC2.0 Oral Presentation</a:t>
            </a:r>
            <a:endParaRPr sz="4800" baseline="-25000">
              <a:latin typeface="Lato"/>
              <a:ea typeface="Lato"/>
              <a:cs typeface="Lato"/>
              <a:sym typeface="Lato"/>
            </a:endParaRPr>
          </a:p>
        </p:txBody>
      </p:sp>
      <p:sp>
        <p:nvSpPr>
          <p:cNvPr id="56" name="Google Shape;56;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5">
          <a:extLst>
            <a:ext uri="{FF2B5EF4-FFF2-40B4-BE49-F238E27FC236}">
              <a16:creationId xmlns:a16="http://schemas.microsoft.com/office/drawing/2014/main" id="{55D84FAB-792E-5AAB-9BF0-101BA0EC4353}"/>
            </a:ext>
          </a:extLst>
        </p:cNvPr>
        <p:cNvGrpSpPr/>
        <p:nvPr/>
      </p:nvGrpSpPr>
      <p:grpSpPr>
        <a:xfrm>
          <a:off x="0" y="0"/>
          <a:ext cx="0" cy="0"/>
          <a:chOff x="0" y="0"/>
          <a:chExt cx="0" cy="0"/>
        </a:xfrm>
      </p:grpSpPr>
      <p:sp>
        <p:nvSpPr>
          <p:cNvPr id="126" name="Google Shape;126;p22">
            <a:extLst>
              <a:ext uri="{FF2B5EF4-FFF2-40B4-BE49-F238E27FC236}">
                <a16:creationId xmlns:a16="http://schemas.microsoft.com/office/drawing/2014/main" id="{E9327630-A500-A5C7-7B03-8DAED6C44AD4}"/>
              </a:ext>
            </a:extLst>
          </p:cNvPr>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dirty="0"/>
              <a:t>Task 1(b): Classifying a few noiseless patterns</a:t>
            </a:r>
            <a:endParaRPr dirty="0"/>
          </a:p>
        </p:txBody>
      </p:sp>
      <p:sp>
        <p:nvSpPr>
          <p:cNvPr id="127" name="Google Shape;127;p22">
            <a:extLst>
              <a:ext uri="{FF2B5EF4-FFF2-40B4-BE49-F238E27FC236}">
                <a16:creationId xmlns:a16="http://schemas.microsoft.com/office/drawing/2014/main" id="{B5C00968-22A5-8C92-E2F4-3DCEE2CFEA1C}"/>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10</a:t>
            </a:fld>
            <a:endParaRPr/>
          </a:p>
        </p:txBody>
      </p:sp>
      <p:pic>
        <p:nvPicPr>
          <p:cNvPr id="129" name="Google Shape;129;p22">
            <a:extLst>
              <a:ext uri="{FF2B5EF4-FFF2-40B4-BE49-F238E27FC236}">
                <a16:creationId xmlns:a16="http://schemas.microsoft.com/office/drawing/2014/main" id="{4929762E-33C5-1931-AB4E-1AB0B47DC021}"/>
              </a:ext>
            </a:extLst>
          </p:cNvPr>
          <p:cNvPicPr preferRelativeResize="0"/>
          <p:nvPr/>
        </p:nvPicPr>
        <p:blipFill rotWithShape="1">
          <a:blip r:embed="rId3">
            <a:alphaModFix/>
          </a:blip>
          <a:srcRect r="75177"/>
          <a:stretch/>
        </p:blipFill>
        <p:spPr>
          <a:xfrm>
            <a:off x="6387732" y="867460"/>
            <a:ext cx="907400" cy="899725"/>
          </a:xfrm>
          <a:prstGeom prst="rect">
            <a:avLst/>
          </a:prstGeom>
          <a:noFill/>
          <a:ln>
            <a:noFill/>
          </a:ln>
        </p:spPr>
      </p:pic>
      <p:cxnSp>
        <p:nvCxnSpPr>
          <p:cNvPr id="130" name="Google Shape;130;p22">
            <a:extLst>
              <a:ext uri="{FF2B5EF4-FFF2-40B4-BE49-F238E27FC236}">
                <a16:creationId xmlns:a16="http://schemas.microsoft.com/office/drawing/2014/main" id="{AA6D085A-0F50-16AD-A52D-F59EBFB58FA8}"/>
              </a:ext>
            </a:extLst>
          </p:cNvPr>
          <p:cNvCxnSpPr/>
          <p:nvPr/>
        </p:nvCxnSpPr>
        <p:spPr>
          <a:xfrm>
            <a:off x="5733625" y="781950"/>
            <a:ext cx="0" cy="4075800"/>
          </a:xfrm>
          <a:prstGeom prst="straightConnector1">
            <a:avLst/>
          </a:prstGeom>
          <a:noFill/>
          <a:ln w="38100" cap="flat" cmpd="sng">
            <a:solidFill>
              <a:srgbClr val="1155CC"/>
            </a:solidFill>
            <a:prstDash val="solid"/>
            <a:round/>
            <a:headEnd type="none" w="med" len="med"/>
            <a:tailEnd type="none" w="med" len="med"/>
          </a:ln>
        </p:spPr>
      </p:cxnSp>
      <p:pic>
        <p:nvPicPr>
          <p:cNvPr id="131" name="Google Shape;131;p22">
            <a:extLst>
              <a:ext uri="{FF2B5EF4-FFF2-40B4-BE49-F238E27FC236}">
                <a16:creationId xmlns:a16="http://schemas.microsoft.com/office/drawing/2014/main" id="{35ADE6A9-41F6-AFF6-C2A9-5737FEC84095}"/>
              </a:ext>
            </a:extLst>
          </p:cNvPr>
          <p:cNvPicPr preferRelativeResize="0"/>
          <p:nvPr/>
        </p:nvPicPr>
        <p:blipFill rotWithShape="1">
          <a:blip r:embed="rId3">
            <a:alphaModFix/>
          </a:blip>
          <a:srcRect l="75872"/>
          <a:stretch/>
        </p:blipFill>
        <p:spPr>
          <a:xfrm>
            <a:off x="6411415" y="3763500"/>
            <a:ext cx="882000" cy="899725"/>
          </a:xfrm>
          <a:prstGeom prst="rect">
            <a:avLst/>
          </a:prstGeom>
          <a:noFill/>
          <a:ln>
            <a:noFill/>
          </a:ln>
        </p:spPr>
      </p:pic>
      <p:pic>
        <p:nvPicPr>
          <p:cNvPr id="132" name="Google Shape;132;p22">
            <a:extLst>
              <a:ext uri="{FF2B5EF4-FFF2-40B4-BE49-F238E27FC236}">
                <a16:creationId xmlns:a16="http://schemas.microsoft.com/office/drawing/2014/main" id="{3A269C0E-D667-AA66-6E59-60B10B58576D}"/>
              </a:ext>
            </a:extLst>
          </p:cNvPr>
          <p:cNvPicPr preferRelativeResize="0"/>
          <p:nvPr/>
        </p:nvPicPr>
        <p:blipFill rotWithShape="1">
          <a:blip r:embed="rId3">
            <a:alphaModFix/>
          </a:blip>
          <a:srcRect l="49645" r="24126"/>
          <a:stretch/>
        </p:blipFill>
        <p:spPr>
          <a:xfrm>
            <a:off x="6373040" y="2804075"/>
            <a:ext cx="958750" cy="899725"/>
          </a:xfrm>
          <a:prstGeom prst="rect">
            <a:avLst/>
          </a:prstGeom>
          <a:noFill/>
          <a:ln>
            <a:noFill/>
          </a:ln>
        </p:spPr>
      </p:pic>
      <p:pic>
        <p:nvPicPr>
          <p:cNvPr id="133" name="Google Shape;133;p22">
            <a:extLst>
              <a:ext uri="{FF2B5EF4-FFF2-40B4-BE49-F238E27FC236}">
                <a16:creationId xmlns:a16="http://schemas.microsoft.com/office/drawing/2014/main" id="{118A6E4B-8FA5-B669-AB37-19AB91580FBD}"/>
              </a:ext>
            </a:extLst>
          </p:cNvPr>
          <p:cNvPicPr preferRelativeResize="0"/>
          <p:nvPr/>
        </p:nvPicPr>
        <p:blipFill rotWithShape="1">
          <a:blip r:embed="rId3">
            <a:alphaModFix/>
          </a:blip>
          <a:srcRect l="24822" r="50354"/>
          <a:stretch/>
        </p:blipFill>
        <p:spPr>
          <a:xfrm>
            <a:off x="6398715" y="1844650"/>
            <a:ext cx="907400" cy="899725"/>
          </a:xfrm>
          <a:prstGeom prst="rect">
            <a:avLst/>
          </a:prstGeom>
          <a:noFill/>
          <a:ln>
            <a:noFill/>
          </a:ln>
        </p:spPr>
      </p:pic>
      <p:sp>
        <p:nvSpPr>
          <p:cNvPr id="134" name="Google Shape;134;p22">
            <a:extLst>
              <a:ext uri="{FF2B5EF4-FFF2-40B4-BE49-F238E27FC236}">
                <a16:creationId xmlns:a16="http://schemas.microsoft.com/office/drawing/2014/main" id="{1621A707-2374-422B-F218-10904C537A2F}"/>
              </a:ext>
            </a:extLst>
          </p:cNvPr>
          <p:cNvSpPr txBox="1"/>
          <p:nvPr/>
        </p:nvSpPr>
        <p:spPr>
          <a:xfrm>
            <a:off x="7570215" y="1053138"/>
            <a:ext cx="668400" cy="52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a:solidFill>
                  <a:schemeClr val="dk2"/>
                </a:solidFill>
                <a:latin typeface="Lato"/>
                <a:ea typeface="Lato"/>
                <a:cs typeface="Lato"/>
                <a:sym typeface="Lato"/>
              </a:rPr>
              <a:t>x 6</a:t>
            </a:r>
            <a:endParaRPr sz="1800" b="1" dirty="0">
              <a:solidFill>
                <a:schemeClr val="dk2"/>
              </a:solidFill>
              <a:latin typeface="Lato"/>
              <a:ea typeface="Lato"/>
              <a:cs typeface="Lato"/>
              <a:sym typeface="Lato"/>
            </a:endParaRPr>
          </a:p>
        </p:txBody>
      </p:sp>
      <p:sp>
        <p:nvSpPr>
          <p:cNvPr id="135" name="Google Shape;135;p22">
            <a:extLst>
              <a:ext uri="{FF2B5EF4-FFF2-40B4-BE49-F238E27FC236}">
                <a16:creationId xmlns:a16="http://schemas.microsoft.com/office/drawing/2014/main" id="{D5CE9921-20C1-0D3C-4A66-1907EFABE05E}"/>
              </a:ext>
            </a:extLst>
          </p:cNvPr>
          <p:cNvSpPr txBox="1"/>
          <p:nvPr/>
        </p:nvSpPr>
        <p:spPr>
          <a:xfrm>
            <a:off x="7570215" y="2987763"/>
            <a:ext cx="668400" cy="52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2"/>
                </a:solidFill>
                <a:latin typeface="Lato"/>
                <a:ea typeface="Lato"/>
                <a:cs typeface="Lato"/>
                <a:sym typeface="Lato"/>
              </a:rPr>
              <a:t>x 6</a:t>
            </a:r>
            <a:endParaRPr sz="1800" b="1">
              <a:solidFill>
                <a:schemeClr val="dk2"/>
              </a:solidFill>
              <a:latin typeface="Lato"/>
              <a:ea typeface="Lato"/>
              <a:cs typeface="Lato"/>
              <a:sym typeface="Lato"/>
            </a:endParaRPr>
          </a:p>
        </p:txBody>
      </p:sp>
      <p:sp>
        <p:nvSpPr>
          <p:cNvPr id="136" name="Google Shape;136;p22">
            <a:extLst>
              <a:ext uri="{FF2B5EF4-FFF2-40B4-BE49-F238E27FC236}">
                <a16:creationId xmlns:a16="http://schemas.microsoft.com/office/drawing/2014/main" id="{C444BC63-DECF-2E68-A556-049A04367F22}"/>
              </a:ext>
            </a:extLst>
          </p:cNvPr>
          <p:cNvSpPr txBox="1"/>
          <p:nvPr/>
        </p:nvSpPr>
        <p:spPr>
          <a:xfrm>
            <a:off x="7570215" y="2032450"/>
            <a:ext cx="668400" cy="52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2"/>
                </a:solidFill>
                <a:latin typeface="Lato"/>
                <a:ea typeface="Lato"/>
                <a:cs typeface="Lato"/>
                <a:sym typeface="Lato"/>
              </a:rPr>
              <a:t>x 10</a:t>
            </a:r>
            <a:endParaRPr sz="1800" b="1">
              <a:solidFill>
                <a:schemeClr val="dk2"/>
              </a:solidFill>
              <a:latin typeface="Lato"/>
              <a:ea typeface="Lato"/>
              <a:cs typeface="Lato"/>
              <a:sym typeface="Lato"/>
            </a:endParaRPr>
          </a:p>
        </p:txBody>
      </p:sp>
      <p:sp>
        <p:nvSpPr>
          <p:cNvPr id="137" name="Google Shape;137;p22">
            <a:extLst>
              <a:ext uri="{FF2B5EF4-FFF2-40B4-BE49-F238E27FC236}">
                <a16:creationId xmlns:a16="http://schemas.microsoft.com/office/drawing/2014/main" id="{0E989C3B-939B-EB06-E7C0-1FCB4D566B32}"/>
              </a:ext>
            </a:extLst>
          </p:cNvPr>
          <p:cNvSpPr txBox="1"/>
          <p:nvPr/>
        </p:nvSpPr>
        <p:spPr>
          <a:xfrm>
            <a:off x="7570215" y="3943088"/>
            <a:ext cx="668400" cy="52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2"/>
                </a:solidFill>
                <a:latin typeface="Lato"/>
                <a:ea typeface="Lato"/>
                <a:cs typeface="Lato"/>
                <a:sym typeface="Lato"/>
              </a:rPr>
              <a:t>x 3</a:t>
            </a:r>
            <a:endParaRPr sz="1800" b="1">
              <a:solidFill>
                <a:schemeClr val="dk2"/>
              </a:solidFill>
              <a:latin typeface="Lato"/>
              <a:ea typeface="Lato"/>
              <a:cs typeface="Lato"/>
              <a:sym typeface="Lato"/>
            </a:endParaRPr>
          </a:p>
        </p:txBody>
      </p:sp>
      <p:pic>
        <p:nvPicPr>
          <p:cNvPr id="2" name="Picture 14">
            <a:extLst>
              <a:ext uri="{FF2B5EF4-FFF2-40B4-BE49-F238E27FC236}">
                <a16:creationId xmlns:a16="http://schemas.microsoft.com/office/drawing/2014/main" id="{E8744F51-F007-C7F7-CBD9-3B53BAD155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7636" y="681252"/>
            <a:ext cx="5470938" cy="4308088"/>
          </a:xfrm>
          <a:prstGeom prst="rect">
            <a:avLst/>
          </a:prstGeom>
          <a:noFill/>
          <a:extLst>
            <a:ext uri="{909E8E84-426E-40DD-AFC4-6F175D3DCCD1}">
              <a14:hiddenFill xmlns:a14="http://schemas.microsoft.com/office/drawing/2010/main">
                <a:solidFill>
                  <a:srgbClr val="FFFFFF"/>
                </a:solidFill>
              </a14:hiddenFill>
            </a:ext>
          </a:extLst>
        </p:spPr>
      </p:pic>
      <p:sp>
        <p:nvSpPr>
          <p:cNvPr id="4" name="Frame 3">
            <a:extLst>
              <a:ext uri="{FF2B5EF4-FFF2-40B4-BE49-F238E27FC236}">
                <a16:creationId xmlns:a16="http://schemas.microsoft.com/office/drawing/2014/main" id="{3E61F2B1-FDCD-DF8A-50CF-7309B816AAAC}"/>
              </a:ext>
            </a:extLst>
          </p:cNvPr>
          <p:cNvSpPr/>
          <p:nvPr/>
        </p:nvSpPr>
        <p:spPr>
          <a:xfrm>
            <a:off x="369932" y="754403"/>
            <a:ext cx="806411" cy="806411"/>
          </a:xfrm>
          <a:prstGeom prst="frame">
            <a:avLst>
              <a:gd name="adj1" fmla="val 546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Frame 4">
            <a:extLst>
              <a:ext uri="{FF2B5EF4-FFF2-40B4-BE49-F238E27FC236}">
                <a16:creationId xmlns:a16="http://schemas.microsoft.com/office/drawing/2014/main" id="{BA52EDDD-22C6-CAE3-4710-05858C755660}"/>
              </a:ext>
            </a:extLst>
          </p:cNvPr>
          <p:cNvSpPr/>
          <p:nvPr/>
        </p:nvSpPr>
        <p:spPr>
          <a:xfrm>
            <a:off x="1483692" y="731480"/>
            <a:ext cx="806411" cy="806411"/>
          </a:xfrm>
          <a:prstGeom prst="frame">
            <a:avLst>
              <a:gd name="adj1" fmla="val 546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Frame 5">
            <a:extLst>
              <a:ext uri="{FF2B5EF4-FFF2-40B4-BE49-F238E27FC236}">
                <a16:creationId xmlns:a16="http://schemas.microsoft.com/office/drawing/2014/main" id="{F155A17C-D826-0AD4-704B-09C64C4778C9}"/>
              </a:ext>
            </a:extLst>
          </p:cNvPr>
          <p:cNvSpPr/>
          <p:nvPr/>
        </p:nvSpPr>
        <p:spPr>
          <a:xfrm>
            <a:off x="2626955" y="745255"/>
            <a:ext cx="806411" cy="806411"/>
          </a:xfrm>
          <a:prstGeom prst="frame">
            <a:avLst>
              <a:gd name="adj1" fmla="val 546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Frame 6">
            <a:extLst>
              <a:ext uri="{FF2B5EF4-FFF2-40B4-BE49-F238E27FC236}">
                <a16:creationId xmlns:a16="http://schemas.microsoft.com/office/drawing/2014/main" id="{1C7233AF-61E3-9BA8-8F95-31104525AF2D}"/>
              </a:ext>
            </a:extLst>
          </p:cNvPr>
          <p:cNvSpPr/>
          <p:nvPr/>
        </p:nvSpPr>
        <p:spPr>
          <a:xfrm>
            <a:off x="3765589" y="731479"/>
            <a:ext cx="806411" cy="806411"/>
          </a:xfrm>
          <a:prstGeom prst="frame">
            <a:avLst>
              <a:gd name="adj1" fmla="val 546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Frame 7">
            <a:extLst>
              <a:ext uri="{FF2B5EF4-FFF2-40B4-BE49-F238E27FC236}">
                <a16:creationId xmlns:a16="http://schemas.microsoft.com/office/drawing/2014/main" id="{683FB663-F6D5-9719-4AFC-B7922D582E4E}"/>
              </a:ext>
            </a:extLst>
          </p:cNvPr>
          <p:cNvSpPr/>
          <p:nvPr/>
        </p:nvSpPr>
        <p:spPr>
          <a:xfrm>
            <a:off x="1477739" y="1591598"/>
            <a:ext cx="806411" cy="806411"/>
          </a:xfrm>
          <a:prstGeom prst="frame">
            <a:avLst>
              <a:gd name="adj1" fmla="val 546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Frame 8">
            <a:extLst>
              <a:ext uri="{FF2B5EF4-FFF2-40B4-BE49-F238E27FC236}">
                <a16:creationId xmlns:a16="http://schemas.microsoft.com/office/drawing/2014/main" id="{79FBBBF1-AB5B-2D52-3472-B8A6D19F981C}"/>
              </a:ext>
            </a:extLst>
          </p:cNvPr>
          <p:cNvSpPr/>
          <p:nvPr/>
        </p:nvSpPr>
        <p:spPr>
          <a:xfrm>
            <a:off x="360660" y="3279692"/>
            <a:ext cx="806411" cy="806411"/>
          </a:xfrm>
          <a:prstGeom prst="frame">
            <a:avLst>
              <a:gd name="adj1" fmla="val 5469"/>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0" name="Frame 9">
            <a:extLst>
              <a:ext uri="{FF2B5EF4-FFF2-40B4-BE49-F238E27FC236}">
                <a16:creationId xmlns:a16="http://schemas.microsoft.com/office/drawing/2014/main" id="{90102C97-A013-0482-7CB2-661F5D7D5498}"/>
              </a:ext>
            </a:extLst>
          </p:cNvPr>
          <p:cNvSpPr/>
          <p:nvPr/>
        </p:nvSpPr>
        <p:spPr>
          <a:xfrm>
            <a:off x="4891675" y="731478"/>
            <a:ext cx="806411" cy="806411"/>
          </a:xfrm>
          <a:prstGeom prst="frame">
            <a:avLst>
              <a:gd name="adj1" fmla="val 5469"/>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Frame 10">
            <a:extLst>
              <a:ext uri="{FF2B5EF4-FFF2-40B4-BE49-F238E27FC236}">
                <a16:creationId xmlns:a16="http://schemas.microsoft.com/office/drawing/2014/main" id="{F4E4588E-0541-BA94-42AC-9462AEC6D4BD}"/>
              </a:ext>
            </a:extLst>
          </p:cNvPr>
          <p:cNvSpPr/>
          <p:nvPr/>
        </p:nvSpPr>
        <p:spPr>
          <a:xfrm>
            <a:off x="344724" y="1596166"/>
            <a:ext cx="806411" cy="806411"/>
          </a:xfrm>
          <a:prstGeom prst="frame">
            <a:avLst>
              <a:gd name="adj1" fmla="val 5469"/>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Frame 11">
            <a:extLst>
              <a:ext uri="{FF2B5EF4-FFF2-40B4-BE49-F238E27FC236}">
                <a16:creationId xmlns:a16="http://schemas.microsoft.com/office/drawing/2014/main" id="{719179E1-0276-142A-4AD5-0E27D95BE533}"/>
              </a:ext>
            </a:extLst>
          </p:cNvPr>
          <p:cNvSpPr/>
          <p:nvPr/>
        </p:nvSpPr>
        <p:spPr>
          <a:xfrm>
            <a:off x="3765589" y="2437928"/>
            <a:ext cx="806411" cy="806411"/>
          </a:xfrm>
          <a:prstGeom prst="frame">
            <a:avLst>
              <a:gd name="adj1" fmla="val 5469"/>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Frame 12">
            <a:extLst>
              <a:ext uri="{FF2B5EF4-FFF2-40B4-BE49-F238E27FC236}">
                <a16:creationId xmlns:a16="http://schemas.microsoft.com/office/drawing/2014/main" id="{EEDDB2C4-51EB-6E80-1AC4-90EDE70E0F82}"/>
              </a:ext>
            </a:extLst>
          </p:cNvPr>
          <p:cNvSpPr/>
          <p:nvPr/>
        </p:nvSpPr>
        <p:spPr>
          <a:xfrm>
            <a:off x="3765588" y="3286497"/>
            <a:ext cx="806411" cy="806411"/>
          </a:xfrm>
          <a:prstGeom prst="frame">
            <a:avLst>
              <a:gd name="adj1" fmla="val 5469"/>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Frame 13">
            <a:extLst>
              <a:ext uri="{FF2B5EF4-FFF2-40B4-BE49-F238E27FC236}">
                <a16:creationId xmlns:a16="http://schemas.microsoft.com/office/drawing/2014/main" id="{BFC18AF1-8083-1D54-278F-1CB34F10B184}"/>
              </a:ext>
            </a:extLst>
          </p:cNvPr>
          <p:cNvSpPr/>
          <p:nvPr/>
        </p:nvSpPr>
        <p:spPr>
          <a:xfrm>
            <a:off x="4900714" y="4127821"/>
            <a:ext cx="806411" cy="806411"/>
          </a:xfrm>
          <a:prstGeom prst="frame">
            <a:avLst>
              <a:gd name="adj1" fmla="val 5469"/>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Frame 14">
            <a:extLst>
              <a:ext uri="{FF2B5EF4-FFF2-40B4-BE49-F238E27FC236}">
                <a16:creationId xmlns:a16="http://schemas.microsoft.com/office/drawing/2014/main" id="{919A8771-464B-FD1A-DC17-E9BCA5928645}"/>
              </a:ext>
            </a:extLst>
          </p:cNvPr>
          <p:cNvSpPr/>
          <p:nvPr/>
        </p:nvSpPr>
        <p:spPr>
          <a:xfrm>
            <a:off x="351686" y="4121455"/>
            <a:ext cx="806411" cy="806411"/>
          </a:xfrm>
          <a:prstGeom prst="frame">
            <a:avLst>
              <a:gd name="adj1" fmla="val 5469"/>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Frame 15">
            <a:extLst>
              <a:ext uri="{FF2B5EF4-FFF2-40B4-BE49-F238E27FC236}">
                <a16:creationId xmlns:a16="http://schemas.microsoft.com/office/drawing/2014/main" id="{CAD4DE79-EAFB-ABBA-5DD3-61A74CD90E94}"/>
              </a:ext>
            </a:extLst>
          </p:cNvPr>
          <p:cNvSpPr/>
          <p:nvPr/>
        </p:nvSpPr>
        <p:spPr>
          <a:xfrm>
            <a:off x="2619899" y="1591598"/>
            <a:ext cx="806411" cy="806411"/>
          </a:xfrm>
          <a:prstGeom prst="frame">
            <a:avLst>
              <a:gd name="adj1" fmla="val 5469"/>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Frame 16">
            <a:extLst>
              <a:ext uri="{FF2B5EF4-FFF2-40B4-BE49-F238E27FC236}">
                <a16:creationId xmlns:a16="http://schemas.microsoft.com/office/drawing/2014/main" id="{58DD601D-DA7D-5196-25FA-4D876DF85BDE}"/>
              </a:ext>
            </a:extLst>
          </p:cNvPr>
          <p:cNvSpPr/>
          <p:nvPr/>
        </p:nvSpPr>
        <p:spPr>
          <a:xfrm>
            <a:off x="4902006" y="1588115"/>
            <a:ext cx="806411" cy="806411"/>
          </a:xfrm>
          <a:prstGeom prst="frame">
            <a:avLst>
              <a:gd name="adj1" fmla="val 5469"/>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ame 17">
            <a:extLst>
              <a:ext uri="{FF2B5EF4-FFF2-40B4-BE49-F238E27FC236}">
                <a16:creationId xmlns:a16="http://schemas.microsoft.com/office/drawing/2014/main" id="{C9F523DD-189F-6797-FE56-8B2BFEC52834}"/>
              </a:ext>
            </a:extLst>
          </p:cNvPr>
          <p:cNvSpPr/>
          <p:nvPr/>
        </p:nvSpPr>
        <p:spPr>
          <a:xfrm>
            <a:off x="346076" y="2437929"/>
            <a:ext cx="806411" cy="806411"/>
          </a:xfrm>
          <a:prstGeom prst="frame">
            <a:avLst>
              <a:gd name="adj1" fmla="val 5469"/>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Frame 18">
            <a:extLst>
              <a:ext uri="{FF2B5EF4-FFF2-40B4-BE49-F238E27FC236}">
                <a16:creationId xmlns:a16="http://schemas.microsoft.com/office/drawing/2014/main" id="{E9918724-D457-804F-8042-87406B59080F}"/>
              </a:ext>
            </a:extLst>
          </p:cNvPr>
          <p:cNvSpPr/>
          <p:nvPr/>
        </p:nvSpPr>
        <p:spPr>
          <a:xfrm>
            <a:off x="3756195" y="1588117"/>
            <a:ext cx="806411" cy="806411"/>
          </a:xfrm>
          <a:prstGeom prst="frame">
            <a:avLst>
              <a:gd name="adj1" fmla="val 5469"/>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Frame 19">
            <a:extLst>
              <a:ext uri="{FF2B5EF4-FFF2-40B4-BE49-F238E27FC236}">
                <a16:creationId xmlns:a16="http://schemas.microsoft.com/office/drawing/2014/main" id="{69FA0784-8BC9-4F82-6EA4-27D6991038A8}"/>
              </a:ext>
            </a:extLst>
          </p:cNvPr>
          <p:cNvSpPr/>
          <p:nvPr/>
        </p:nvSpPr>
        <p:spPr>
          <a:xfrm>
            <a:off x="1487763" y="2437929"/>
            <a:ext cx="806411" cy="806411"/>
          </a:xfrm>
          <a:prstGeom prst="frame">
            <a:avLst>
              <a:gd name="adj1" fmla="val 5469"/>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Frame 20">
            <a:extLst>
              <a:ext uri="{FF2B5EF4-FFF2-40B4-BE49-F238E27FC236}">
                <a16:creationId xmlns:a16="http://schemas.microsoft.com/office/drawing/2014/main" id="{15E4D32C-B850-593D-2DA9-2EDF76EC3938}"/>
              </a:ext>
            </a:extLst>
          </p:cNvPr>
          <p:cNvSpPr/>
          <p:nvPr/>
        </p:nvSpPr>
        <p:spPr>
          <a:xfrm>
            <a:off x="2619899" y="2429345"/>
            <a:ext cx="806411" cy="806411"/>
          </a:xfrm>
          <a:prstGeom prst="frame">
            <a:avLst>
              <a:gd name="adj1" fmla="val 5469"/>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Frame 21">
            <a:extLst>
              <a:ext uri="{FF2B5EF4-FFF2-40B4-BE49-F238E27FC236}">
                <a16:creationId xmlns:a16="http://schemas.microsoft.com/office/drawing/2014/main" id="{5533489E-1347-BDD8-F56D-28B29D93B4CE}"/>
              </a:ext>
            </a:extLst>
          </p:cNvPr>
          <p:cNvSpPr/>
          <p:nvPr/>
        </p:nvSpPr>
        <p:spPr>
          <a:xfrm>
            <a:off x="4900716" y="2437927"/>
            <a:ext cx="806411" cy="806411"/>
          </a:xfrm>
          <a:prstGeom prst="frame">
            <a:avLst>
              <a:gd name="adj1" fmla="val 5469"/>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3" name="Frame 22">
            <a:extLst>
              <a:ext uri="{FF2B5EF4-FFF2-40B4-BE49-F238E27FC236}">
                <a16:creationId xmlns:a16="http://schemas.microsoft.com/office/drawing/2014/main" id="{E31FCB8A-BA9F-FABE-EFE7-5F27A687D06A}"/>
              </a:ext>
            </a:extLst>
          </p:cNvPr>
          <p:cNvSpPr/>
          <p:nvPr/>
        </p:nvSpPr>
        <p:spPr>
          <a:xfrm>
            <a:off x="1487762" y="3279691"/>
            <a:ext cx="806411" cy="806411"/>
          </a:xfrm>
          <a:prstGeom prst="frame">
            <a:avLst>
              <a:gd name="adj1" fmla="val 5469"/>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Frame 23">
            <a:extLst>
              <a:ext uri="{FF2B5EF4-FFF2-40B4-BE49-F238E27FC236}">
                <a16:creationId xmlns:a16="http://schemas.microsoft.com/office/drawing/2014/main" id="{2B1691F8-D33F-1A3C-087A-7D19FAA46C07}"/>
              </a:ext>
            </a:extLst>
          </p:cNvPr>
          <p:cNvSpPr/>
          <p:nvPr/>
        </p:nvSpPr>
        <p:spPr>
          <a:xfrm>
            <a:off x="2628733" y="3285580"/>
            <a:ext cx="806411" cy="806411"/>
          </a:xfrm>
          <a:prstGeom prst="frame">
            <a:avLst>
              <a:gd name="adj1" fmla="val 5469"/>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Frame 24">
            <a:extLst>
              <a:ext uri="{FF2B5EF4-FFF2-40B4-BE49-F238E27FC236}">
                <a16:creationId xmlns:a16="http://schemas.microsoft.com/office/drawing/2014/main" id="{DF2BE570-53BD-F2E7-BADC-3436C77FF6F0}"/>
              </a:ext>
            </a:extLst>
          </p:cNvPr>
          <p:cNvSpPr/>
          <p:nvPr/>
        </p:nvSpPr>
        <p:spPr>
          <a:xfrm>
            <a:off x="4900715" y="3286058"/>
            <a:ext cx="806411" cy="806411"/>
          </a:xfrm>
          <a:prstGeom prst="frame">
            <a:avLst>
              <a:gd name="adj1" fmla="val 5469"/>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6" name="Frame 25">
            <a:extLst>
              <a:ext uri="{FF2B5EF4-FFF2-40B4-BE49-F238E27FC236}">
                <a16:creationId xmlns:a16="http://schemas.microsoft.com/office/drawing/2014/main" id="{2D75A48E-87BC-51BF-CADB-137D7D033181}"/>
              </a:ext>
            </a:extLst>
          </p:cNvPr>
          <p:cNvSpPr/>
          <p:nvPr/>
        </p:nvSpPr>
        <p:spPr>
          <a:xfrm>
            <a:off x="1486931" y="4121453"/>
            <a:ext cx="806411" cy="806411"/>
          </a:xfrm>
          <a:prstGeom prst="frame">
            <a:avLst>
              <a:gd name="adj1" fmla="val 5469"/>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Frame 26">
            <a:extLst>
              <a:ext uri="{FF2B5EF4-FFF2-40B4-BE49-F238E27FC236}">
                <a16:creationId xmlns:a16="http://schemas.microsoft.com/office/drawing/2014/main" id="{0D7FC257-98D2-AB7E-B6C1-F850A67B69D6}"/>
              </a:ext>
            </a:extLst>
          </p:cNvPr>
          <p:cNvSpPr/>
          <p:nvPr/>
        </p:nvSpPr>
        <p:spPr>
          <a:xfrm>
            <a:off x="2635969" y="4121453"/>
            <a:ext cx="806411" cy="806411"/>
          </a:xfrm>
          <a:prstGeom prst="frame">
            <a:avLst>
              <a:gd name="adj1" fmla="val 5469"/>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8" name="Frame 27">
            <a:extLst>
              <a:ext uri="{FF2B5EF4-FFF2-40B4-BE49-F238E27FC236}">
                <a16:creationId xmlns:a16="http://schemas.microsoft.com/office/drawing/2014/main" id="{0F2B0400-F2FB-EC9B-4FDC-326A1EA26219}"/>
              </a:ext>
            </a:extLst>
          </p:cNvPr>
          <p:cNvSpPr/>
          <p:nvPr/>
        </p:nvSpPr>
        <p:spPr>
          <a:xfrm>
            <a:off x="3764252" y="4121452"/>
            <a:ext cx="806411" cy="806411"/>
          </a:xfrm>
          <a:prstGeom prst="frame">
            <a:avLst>
              <a:gd name="adj1" fmla="val 5469"/>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Frame 31">
            <a:extLst>
              <a:ext uri="{FF2B5EF4-FFF2-40B4-BE49-F238E27FC236}">
                <a16:creationId xmlns:a16="http://schemas.microsoft.com/office/drawing/2014/main" id="{12A51788-AD6E-DE03-227D-32E16441AB84}"/>
              </a:ext>
            </a:extLst>
          </p:cNvPr>
          <p:cNvSpPr/>
          <p:nvPr/>
        </p:nvSpPr>
        <p:spPr>
          <a:xfrm>
            <a:off x="6422702" y="1855889"/>
            <a:ext cx="870713" cy="870713"/>
          </a:xfrm>
          <a:prstGeom prst="frame">
            <a:avLst>
              <a:gd name="adj1" fmla="val 5469"/>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3" name="Frame 32">
            <a:extLst>
              <a:ext uri="{FF2B5EF4-FFF2-40B4-BE49-F238E27FC236}">
                <a16:creationId xmlns:a16="http://schemas.microsoft.com/office/drawing/2014/main" id="{0CC22E85-8666-5A1C-0C91-59A9FFD4FEB9}"/>
              </a:ext>
            </a:extLst>
          </p:cNvPr>
          <p:cNvSpPr/>
          <p:nvPr/>
        </p:nvSpPr>
        <p:spPr>
          <a:xfrm>
            <a:off x="6418463" y="2815936"/>
            <a:ext cx="870713" cy="870713"/>
          </a:xfrm>
          <a:prstGeom prst="frame">
            <a:avLst>
              <a:gd name="adj1" fmla="val 5469"/>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Frame 33">
            <a:extLst>
              <a:ext uri="{FF2B5EF4-FFF2-40B4-BE49-F238E27FC236}">
                <a16:creationId xmlns:a16="http://schemas.microsoft.com/office/drawing/2014/main" id="{65591F65-5CA2-B369-EBC8-882EF0C69E41}"/>
              </a:ext>
            </a:extLst>
          </p:cNvPr>
          <p:cNvSpPr/>
          <p:nvPr/>
        </p:nvSpPr>
        <p:spPr>
          <a:xfrm>
            <a:off x="6415931" y="876395"/>
            <a:ext cx="870713" cy="870713"/>
          </a:xfrm>
          <a:prstGeom prst="frame">
            <a:avLst>
              <a:gd name="adj1" fmla="val 5469"/>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Frame 34">
            <a:extLst>
              <a:ext uri="{FF2B5EF4-FFF2-40B4-BE49-F238E27FC236}">
                <a16:creationId xmlns:a16="http://schemas.microsoft.com/office/drawing/2014/main" id="{495B5191-9DE5-F016-F057-2373236F7664}"/>
              </a:ext>
            </a:extLst>
          </p:cNvPr>
          <p:cNvSpPr/>
          <p:nvPr/>
        </p:nvSpPr>
        <p:spPr>
          <a:xfrm>
            <a:off x="6411291" y="3792504"/>
            <a:ext cx="870713" cy="870713"/>
          </a:xfrm>
          <a:prstGeom prst="frame">
            <a:avLst>
              <a:gd name="adj1" fmla="val 5469"/>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6" name="Google Shape;130;p22">
            <a:extLst>
              <a:ext uri="{FF2B5EF4-FFF2-40B4-BE49-F238E27FC236}">
                <a16:creationId xmlns:a16="http://schemas.microsoft.com/office/drawing/2014/main" id="{1BEBA34A-8EC1-F7D8-ABA6-F405BB557F48}"/>
              </a:ext>
            </a:extLst>
          </p:cNvPr>
          <p:cNvCxnSpPr/>
          <p:nvPr/>
        </p:nvCxnSpPr>
        <p:spPr>
          <a:xfrm>
            <a:off x="6084808" y="852063"/>
            <a:ext cx="0" cy="4075800"/>
          </a:xfrm>
          <a:prstGeom prst="straightConnector1">
            <a:avLst/>
          </a:prstGeom>
          <a:noFill/>
          <a:ln w="38100" cap="flat" cmpd="sng">
            <a:solidFill>
              <a:srgbClr val="1155CC"/>
            </a:solidFill>
            <a:prstDash val="solid"/>
            <a:round/>
            <a:headEnd type="none" w="med" len="med"/>
            <a:tailEnd type="none" w="med" len="med"/>
          </a:ln>
        </p:spPr>
      </p:cxnSp>
    </p:spTree>
    <p:extLst>
      <p:ext uri="{BB962C8B-B14F-4D97-AF65-F5344CB8AC3E}">
        <p14:creationId xmlns:p14="http://schemas.microsoft.com/office/powerpoint/2010/main" val="689140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grpId="0" nodeType="clickEffect">
                                  <p:stCondLst>
                                    <p:cond delay="0"/>
                                  </p:stCondLst>
                                  <p:childTnLst>
                                    <p:set>
                                      <p:cBhvr>
                                        <p:cTn id="38" dur="1" fill="hold">
                                          <p:stCondLst>
                                            <p:cond delay="0"/>
                                          </p:stCondLst>
                                        </p:cTn>
                                        <p:tgtEl>
                                          <p:spTgt spid="4"/>
                                        </p:tgtEl>
                                        <p:attrNameLst>
                                          <p:attrName>style.visibility</p:attrName>
                                        </p:attrNameLst>
                                      </p:cBhvr>
                                      <p:to>
                                        <p:strVal val="visible"/>
                                      </p:to>
                                    </p:set>
                                    <p:animEffect transition="in" filter="dissolve">
                                      <p:cBhvr>
                                        <p:cTn id="39" dur="150"/>
                                        <p:tgtEl>
                                          <p:spTgt spid="4"/>
                                        </p:tgtEl>
                                      </p:cBhvr>
                                    </p:animEffect>
                                  </p:childTnLst>
                                </p:cTn>
                              </p:par>
                            </p:childTnLst>
                          </p:cTn>
                        </p:par>
                        <p:par>
                          <p:cTn id="40" fill="hold">
                            <p:stCondLst>
                              <p:cond delay="150"/>
                            </p:stCondLst>
                            <p:childTnLst>
                              <p:par>
                                <p:cTn id="41" presetID="9" presetClass="entr" presetSubtype="0" fill="hold" grpId="0" nodeType="after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dissolve">
                                      <p:cBhvr>
                                        <p:cTn id="43" dur="150"/>
                                        <p:tgtEl>
                                          <p:spTgt spid="5"/>
                                        </p:tgtEl>
                                      </p:cBhvr>
                                    </p:animEffect>
                                  </p:childTnLst>
                                </p:cTn>
                              </p:par>
                            </p:childTnLst>
                          </p:cTn>
                        </p:par>
                        <p:par>
                          <p:cTn id="44" fill="hold">
                            <p:stCondLst>
                              <p:cond delay="300"/>
                            </p:stCondLst>
                            <p:childTnLst>
                              <p:par>
                                <p:cTn id="45" presetID="9" presetClass="entr" presetSubtype="0" fill="hold" grpId="0" nodeType="after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dissolve">
                                      <p:cBhvr>
                                        <p:cTn id="47" dur="150"/>
                                        <p:tgtEl>
                                          <p:spTgt spid="6"/>
                                        </p:tgtEl>
                                      </p:cBhvr>
                                    </p:animEffect>
                                  </p:childTnLst>
                                </p:cTn>
                              </p:par>
                            </p:childTnLst>
                          </p:cTn>
                        </p:par>
                        <p:par>
                          <p:cTn id="48" fill="hold">
                            <p:stCondLst>
                              <p:cond delay="450"/>
                            </p:stCondLst>
                            <p:childTnLst>
                              <p:par>
                                <p:cTn id="49" presetID="9" presetClass="entr" presetSubtype="0" fill="hold" grpId="0" nodeType="afterEffect">
                                  <p:stCondLst>
                                    <p:cond delay="0"/>
                                  </p:stCondLst>
                                  <p:childTnLst>
                                    <p:set>
                                      <p:cBhvr>
                                        <p:cTn id="50" dur="1" fill="hold">
                                          <p:stCondLst>
                                            <p:cond delay="0"/>
                                          </p:stCondLst>
                                        </p:cTn>
                                        <p:tgtEl>
                                          <p:spTgt spid="7"/>
                                        </p:tgtEl>
                                        <p:attrNameLst>
                                          <p:attrName>style.visibility</p:attrName>
                                        </p:attrNameLst>
                                      </p:cBhvr>
                                      <p:to>
                                        <p:strVal val="visible"/>
                                      </p:to>
                                    </p:set>
                                    <p:animEffect transition="in" filter="dissolve">
                                      <p:cBhvr>
                                        <p:cTn id="51" dur="150"/>
                                        <p:tgtEl>
                                          <p:spTgt spid="7"/>
                                        </p:tgtEl>
                                      </p:cBhvr>
                                    </p:animEffect>
                                  </p:childTnLst>
                                </p:cTn>
                              </p:par>
                            </p:childTnLst>
                          </p:cTn>
                        </p:par>
                        <p:par>
                          <p:cTn id="52" fill="hold">
                            <p:stCondLst>
                              <p:cond delay="600"/>
                            </p:stCondLst>
                            <p:childTnLst>
                              <p:par>
                                <p:cTn id="53" presetID="9" presetClass="entr" presetSubtype="0" fill="hold" grpId="0" nodeType="afterEffect">
                                  <p:stCondLst>
                                    <p:cond delay="0"/>
                                  </p:stCondLst>
                                  <p:childTnLst>
                                    <p:set>
                                      <p:cBhvr>
                                        <p:cTn id="54" dur="1" fill="hold">
                                          <p:stCondLst>
                                            <p:cond delay="0"/>
                                          </p:stCondLst>
                                        </p:cTn>
                                        <p:tgtEl>
                                          <p:spTgt spid="10"/>
                                        </p:tgtEl>
                                        <p:attrNameLst>
                                          <p:attrName>style.visibility</p:attrName>
                                        </p:attrNameLst>
                                      </p:cBhvr>
                                      <p:to>
                                        <p:strVal val="visible"/>
                                      </p:to>
                                    </p:set>
                                    <p:animEffect transition="in" filter="dissolve">
                                      <p:cBhvr>
                                        <p:cTn id="55" dur="150"/>
                                        <p:tgtEl>
                                          <p:spTgt spid="10"/>
                                        </p:tgtEl>
                                      </p:cBhvr>
                                    </p:animEffect>
                                  </p:childTnLst>
                                </p:cTn>
                              </p:par>
                            </p:childTnLst>
                          </p:cTn>
                        </p:par>
                        <p:par>
                          <p:cTn id="56" fill="hold">
                            <p:stCondLst>
                              <p:cond delay="750"/>
                            </p:stCondLst>
                            <p:childTnLst>
                              <p:par>
                                <p:cTn id="57" presetID="9" presetClass="entr" presetSubtype="0" fill="hold" grpId="0" nodeType="afterEffect">
                                  <p:stCondLst>
                                    <p:cond delay="0"/>
                                  </p:stCondLst>
                                  <p:childTnLst>
                                    <p:set>
                                      <p:cBhvr>
                                        <p:cTn id="58" dur="1" fill="hold">
                                          <p:stCondLst>
                                            <p:cond delay="0"/>
                                          </p:stCondLst>
                                        </p:cTn>
                                        <p:tgtEl>
                                          <p:spTgt spid="11"/>
                                        </p:tgtEl>
                                        <p:attrNameLst>
                                          <p:attrName>style.visibility</p:attrName>
                                        </p:attrNameLst>
                                      </p:cBhvr>
                                      <p:to>
                                        <p:strVal val="visible"/>
                                      </p:to>
                                    </p:set>
                                    <p:animEffect transition="in" filter="dissolve">
                                      <p:cBhvr>
                                        <p:cTn id="59" dur="150"/>
                                        <p:tgtEl>
                                          <p:spTgt spid="11"/>
                                        </p:tgtEl>
                                      </p:cBhvr>
                                    </p:animEffect>
                                  </p:childTnLst>
                                </p:cTn>
                              </p:par>
                            </p:childTnLst>
                          </p:cTn>
                        </p:par>
                        <p:par>
                          <p:cTn id="60" fill="hold">
                            <p:stCondLst>
                              <p:cond delay="900"/>
                            </p:stCondLst>
                            <p:childTnLst>
                              <p:par>
                                <p:cTn id="61" presetID="9" presetClass="entr" presetSubtype="0" fill="hold" grpId="0" nodeType="afterEffect">
                                  <p:stCondLst>
                                    <p:cond delay="0"/>
                                  </p:stCondLst>
                                  <p:childTnLst>
                                    <p:set>
                                      <p:cBhvr>
                                        <p:cTn id="62" dur="1" fill="hold">
                                          <p:stCondLst>
                                            <p:cond delay="0"/>
                                          </p:stCondLst>
                                        </p:cTn>
                                        <p:tgtEl>
                                          <p:spTgt spid="8"/>
                                        </p:tgtEl>
                                        <p:attrNameLst>
                                          <p:attrName>style.visibility</p:attrName>
                                        </p:attrNameLst>
                                      </p:cBhvr>
                                      <p:to>
                                        <p:strVal val="visible"/>
                                      </p:to>
                                    </p:set>
                                    <p:animEffect transition="in" filter="dissolve">
                                      <p:cBhvr>
                                        <p:cTn id="63" dur="150"/>
                                        <p:tgtEl>
                                          <p:spTgt spid="8"/>
                                        </p:tgtEl>
                                      </p:cBhvr>
                                    </p:animEffect>
                                  </p:childTnLst>
                                </p:cTn>
                              </p:par>
                            </p:childTnLst>
                          </p:cTn>
                        </p:par>
                        <p:par>
                          <p:cTn id="64" fill="hold">
                            <p:stCondLst>
                              <p:cond delay="1050"/>
                            </p:stCondLst>
                            <p:childTnLst>
                              <p:par>
                                <p:cTn id="65" presetID="9" presetClass="entr" presetSubtype="0" fill="hold" grpId="0" nodeType="afterEffect">
                                  <p:stCondLst>
                                    <p:cond delay="0"/>
                                  </p:stCondLst>
                                  <p:childTnLst>
                                    <p:set>
                                      <p:cBhvr>
                                        <p:cTn id="66" dur="1" fill="hold">
                                          <p:stCondLst>
                                            <p:cond delay="0"/>
                                          </p:stCondLst>
                                        </p:cTn>
                                        <p:tgtEl>
                                          <p:spTgt spid="16"/>
                                        </p:tgtEl>
                                        <p:attrNameLst>
                                          <p:attrName>style.visibility</p:attrName>
                                        </p:attrNameLst>
                                      </p:cBhvr>
                                      <p:to>
                                        <p:strVal val="visible"/>
                                      </p:to>
                                    </p:set>
                                    <p:animEffect transition="in" filter="dissolve">
                                      <p:cBhvr>
                                        <p:cTn id="67" dur="150"/>
                                        <p:tgtEl>
                                          <p:spTgt spid="16"/>
                                        </p:tgtEl>
                                      </p:cBhvr>
                                    </p:animEffect>
                                  </p:childTnLst>
                                </p:cTn>
                              </p:par>
                            </p:childTnLst>
                          </p:cTn>
                        </p:par>
                        <p:par>
                          <p:cTn id="68" fill="hold">
                            <p:stCondLst>
                              <p:cond delay="1200"/>
                            </p:stCondLst>
                            <p:childTnLst>
                              <p:par>
                                <p:cTn id="69" presetID="9" presetClass="entr" presetSubtype="0" fill="hold" grpId="0" nodeType="afterEffect">
                                  <p:stCondLst>
                                    <p:cond delay="0"/>
                                  </p:stCondLst>
                                  <p:childTnLst>
                                    <p:set>
                                      <p:cBhvr>
                                        <p:cTn id="70" dur="1" fill="hold">
                                          <p:stCondLst>
                                            <p:cond delay="0"/>
                                          </p:stCondLst>
                                        </p:cTn>
                                        <p:tgtEl>
                                          <p:spTgt spid="19"/>
                                        </p:tgtEl>
                                        <p:attrNameLst>
                                          <p:attrName>style.visibility</p:attrName>
                                        </p:attrNameLst>
                                      </p:cBhvr>
                                      <p:to>
                                        <p:strVal val="visible"/>
                                      </p:to>
                                    </p:set>
                                    <p:animEffect transition="in" filter="dissolve">
                                      <p:cBhvr>
                                        <p:cTn id="71" dur="150"/>
                                        <p:tgtEl>
                                          <p:spTgt spid="19"/>
                                        </p:tgtEl>
                                      </p:cBhvr>
                                    </p:animEffect>
                                  </p:childTnLst>
                                </p:cTn>
                              </p:par>
                            </p:childTnLst>
                          </p:cTn>
                        </p:par>
                        <p:par>
                          <p:cTn id="72" fill="hold">
                            <p:stCondLst>
                              <p:cond delay="1350"/>
                            </p:stCondLst>
                            <p:childTnLst>
                              <p:par>
                                <p:cTn id="73" presetID="9" presetClass="entr" presetSubtype="0" fill="hold" grpId="0" nodeType="afterEffect">
                                  <p:stCondLst>
                                    <p:cond delay="0"/>
                                  </p:stCondLst>
                                  <p:childTnLst>
                                    <p:set>
                                      <p:cBhvr>
                                        <p:cTn id="74" dur="1" fill="hold">
                                          <p:stCondLst>
                                            <p:cond delay="0"/>
                                          </p:stCondLst>
                                        </p:cTn>
                                        <p:tgtEl>
                                          <p:spTgt spid="17"/>
                                        </p:tgtEl>
                                        <p:attrNameLst>
                                          <p:attrName>style.visibility</p:attrName>
                                        </p:attrNameLst>
                                      </p:cBhvr>
                                      <p:to>
                                        <p:strVal val="visible"/>
                                      </p:to>
                                    </p:set>
                                    <p:animEffect transition="in" filter="dissolve">
                                      <p:cBhvr>
                                        <p:cTn id="75" dur="150"/>
                                        <p:tgtEl>
                                          <p:spTgt spid="17"/>
                                        </p:tgtEl>
                                      </p:cBhvr>
                                    </p:animEffect>
                                  </p:childTnLst>
                                </p:cTn>
                              </p:par>
                            </p:childTnLst>
                          </p:cTn>
                        </p:par>
                        <p:par>
                          <p:cTn id="76" fill="hold">
                            <p:stCondLst>
                              <p:cond delay="1500"/>
                            </p:stCondLst>
                            <p:childTnLst>
                              <p:par>
                                <p:cTn id="77" presetID="9" presetClass="entr" presetSubtype="0" fill="hold" grpId="0" nodeType="afterEffect">
                                  <p:stCondLst>
                                    <p:cond delay="0"/>
                                  </p:stCondLst>
                                  <p:childTnLst>
                                    <p:set>
                                      <p:cBhvr>
                                        <p:cTn id="78" dur="1" fill="hold">
                                          <p:stCondLst>
                                            <p:cond delay="0"/>
                                          </p:stCondLst>
                                        </p:cTn>
                                        <p:tgtEl>
                                          <p:spTgt spid="18"/>
                                        </p:tgtEl>
                                        <p:attrNameLst>
                                          <p:attrName>style.visibility</p:attrName>
                                        </p:attrNameLst>
                                      </p:cBhvr>
                                      <p:to>
                                        <p:strVal val="visible"/>
                                      </p:to>
                                    </p:set>
                                    <p:animEffect transition="in" filter="dissolve">
                                      <p:cBhvr>
                                        <p:cTn id="79" dur="150"/>
                                        <p:tgtEl>
                                          <p:spTgt spid="18"/>
                                        </p:tgtEl>
                                      </p:cBhvr>
                                    </p:animEffect>
                                  </p:childTnLst>
                                </p:cTn>
                              </p:par>
                            </p:childTnLst>
                          </p:cTn>
                        </p:par>
                        <p:par>
                          <p:cTn id="80" fill="hold">
                            <p:stCondLst>
                              <p:cond delay="1650"/>
                            </p:stCondLst>
                            <p:childTnLst>
                              <p:par>
                                <p:cTn id="81" presetID="9" presetClass="entr" presetSubtype="0" fill="hold" grpId="0" nodeType="afterEffect">
                                  <p:stCondLst>
                                    <p:cond delay="0"/>
                                  </p:stCondLst>
                                  <p:childTnLst>
                                    <p:set>
                                      <p:cBhvr>
                                        <p:cTn id="82" dur="1" fill="hold">
                                          <p:stCondLst>
                                            <p:cond delay="0"/>
                                          </p:stCondLst>
                                        </p:cTn>
                                        <p:tgtEl>
                                          <p:spTgt spid="20"/>
                                        </p:tgtEl>
                                        <p:attrNameLst>
                                          <p:attrName>style.visibility</p:attrName>
                                        </p:attrNameLst>
                                      </p:cBhvr>
                                      <p:to>
                                        <p:strVal val="visible"/>
                                      </p:to>
                                    </p:set>
                                    <p:animEffect transition="in" filter="dissolve">
                                      <p:cBhvr>
                                        <p:cTn id="83" dur="150"/>
                                        <p:tgtEl>
                                          <p:spTgt spid="20"/>
                                        </p:tgtEl>
                                      </p:cBhvr>
                                    </p:animEffect>
                                  </p:childTnLst>
                                </p:cTn>
                              </p:par>
                            </p:childTnLst>
                          </p:cTn>
                        </p:par>
                        <p:par>
                          <p:cTn id="84" fill="hold">
                            <p:stCondLst>
                              <p:cond delay="1800"/>
                            </p:stCondLst>
                            <p:childTnLst>
                              <p:par>
                                <p:cTn id="85" presetID="9" presetClass="entr" presetSubtype="0" fill="hold" grpId="0" nodeType="afterEffect">
                                  <p:stCondLst>
                                    <p:cond delay="0"/>
                                  </p:stCondLst>
                                  <p:childTnLst>
                                    <p:set>
                                      <p:cBhvr>
                                        <p:cTn id="86" dur="1" fill="hold">
                                          <p:stCondLst>
                                            <p:cond delay="0"/>
                                          </p:stCondLst>
                                        </p:cTn>
                                        <p:tgtEl>
                                          <p:spTgt spid="21"/>
                                        </p:tgtEl>
                                        <p:attrNameLst>
                                          <p:attrName>style.visibility</p:attrName>
                                        </p:attrNameLst>
                                      </p:cBhvr>
                                      <p:to>
                                        <p:strVal val="visible"/>
                                      </p:to>
                                    </p:set>
                                    <p:animEffect transition="in" filter="dissolve">
                                      <p:cBhvr>
                                        <p:cTn id="87" dur="150"/>
                                        <p:tgtEl>
                                          <p:spTgt spid="21"/>
                                        </p:tgtEl>
                                      </p:cBhvr>
                                    </p:animEffect>
                                  </p:childTnLst>
                                </p:cTn>
                              </p:par>
                            </p:childTnLst>
                          </p:cTn>
                        </p:par>
                        <p:par>
                          <p:cTn id="88" fill="hold">
                            <p:stCondLst>
                              <p:cond delay="1950"/>
                            </p:stCondLst>
                            <p:childTnLst>
                              <p:par>
                                <p:cTn id="89" presetID="9" presetClass="entr" presetSubtype="0" fill="hold" grpId="0" nodeType="afterEffect">
                                  <p:stCondLst>
                                    <p:cond delay="0"/>
                                  </p:stCondLst>
                                  <p:childTnLst>
                                    <p:set>
                                      <p:cBhvr>
                                        <p:cTn id="90" dur="1" fill="hold">
                                          <p:stCondLst>
                                            <p:cond delay="0"/>
                                          </p:stCondLst>
                                        </p:cTn>
                                        <p:tgtEl>
                                          <p:spTgt spid="12"/>
                                        </p:tgtEl>
                                        <p:attrNameLst>
                                          <p:attrName>style.visibility</p:attrName>
                                        </p:attrNameLst>
                                      </p:cBhvr>
                                      <p:to>
                                        <p:strVal val="visible"/>
                                      </p:to>
                                    </p:set>
                                    <p:animEffect transition="in" filter="dissolve">
                                      <p:cBhvr>
                                        <p:cTn id="91" dur="150"/>
                                        <p:tgtEl>
                                          <p:spTgt spid="12"/>
                                        </p:tgtEl>
                                      </p:cBhvr>
                                    </p:animEffect>
                                  </p:childTnLst>
                                </p:cTn>
                              </p:par>
                            </p:childTnLst>
                          </p:cTn>
                        </p:par>
                        <p:par>
                          <p:cTn id="92" fill="hold">
                            <p:stCondLst>
                              <p:cond delay="2100"/>
                            </p:stCondLst>
                            <p:childTnLst>
                              <p:par>
                                <p:cTn id="93" presetID="9" presetClass="entr" presetSubtype="0" fill="hold" grpId="0" nodeType="afterEffect">
                                  <p:stCondLst>
                                    <p:cond delay="0"/>
                                  </p:stCondLst>
                                  <p:childTnLst>
                                    <p:set>
                                      <p:cBhvr>
                                        <p:cTn id="94" dur="1" fill="hold">
                                          <p:stCondLst>
                                            <p:cond delay="0"/>
                                          </p:stCondLst>
                                        </p:cTn>
                                        <p:tgtEl>
                                          <p:spTgt spid="22"/>
                                        </p:tgtEl>
                                        <p:attrNameLst>
                                          <p:attrName>style.visibility</p:attrName>
                                        </p:attrNameLst>
                                      </p:cBhvr>
                                      <p:to>
                                        <p:strVal val="visible"/>
                                      </p:to>
                                    </p:set>
                                    <p:animEffect transition="in" filter="dissolve">
                                      <p:cBhvr>
                                        <p:cTn id="95" dur="150"/>
                                        <p:tgtEl>
                                          <p:spTgt spid="22"/>
                                        </p:tgtEl>
                                      </p:cBhvr>
                                    </p:animEffect>
                                  </p:childTnLst>
                                </p:cTn>
                              </p:par>
                            </p:childTnLst>
                          </p:cTn>
                        </p:par>
                        <p:par>
                          <p:cTn id="96" fill="hold">
                            <p:stCondLst>
                              <p:cond delay="2250"/>
                            </p:stCondLst>
                            <p:childTnLst>
                              <p:par>
                                <p:cTn id="97" presetID="9" presetClass="entr" presetSubtype="0" fill="hold" grpId="0" nodeType="afterEffect">
                                  <p:stCondLst>
                                    <p:cond delay="0"/>
                                  </p:stCondLst>
                                  <p:childTnLst>
                                    <p:set>
                                      <p:cBhvr>
                                        <p:cTn id="98" dur="1" fill="hold">
                                          <p:stCondLst>
                                            <p:cond delay="0"/>
                                          </p:stCondLst>
                                        </p:cTn>
                                        <p:tgtEl>
                                          <p:spTgt spid="9"/>
                                        </p:tgtEl>
                                        <p:attrNameLst>
                                          <p:attrName>style.visibility</p:attrName>
                                        </p:attrNameLst>
                                      </p:cBhvr>
                                      <p:to>
                                        <p:strVal val="visible"/>
                                      </p:to>
                                    </p:set>
                                    <p:animEffect transition="in" filter="dissolve">
                                      <p:cBhvr>
                                        <p:cTn id="99" dur="150"/>
                                        <p:tgtEl>
                                          <p:spTgt spid="9"/>
                                        </p:tgtEl>
                                      </p:cBhvr>
                                    </p:animEffect>
                                  </p:childTnLst>
                                </p:cTn>
                              </p:par>
                            </p:childTnLst>
                          </p:cTn>
                        </p:par>
                        <p:par>
                          <p:cTn id="100" fill="hold">
                            <p:stCondLst>
                              <p:cond delay="2400"/>
                            </p:stCondLst>
                            <p:childTnLst>
                              <p:par>
                                <p:cTn id="101" presetID="9" presetClass="entr" presetSubtype="0" fill="hold" grpId="0" nodeType="afterEffect">
                                  <p:stCondLst>
                                    <p:cond delay="0"/>
                                  </p:stCondLst>
                                  <p:childTnLst>
                                    <p:set>
                                      <p:cBhvr>
                                        <p:cTn id="102" dur="1" fill="hold">
                                          <p:stCondLst>
                                            <p:cond delay="0"/>
                                          </p:stCondLst>
                                        </p:cTn>
                                        <p:tgtEl>
                                          <p:spTgt spid="23"/>
                                        </p:tgtEl>
                                        <p:attrNameLst>
                                          <p:attrName>style.visibility</p:attrName>
                                        </p:attrNameLst>
                                      </p:cBhvr>
                                      <p:to>
                                        <p:strVal val="visible"/>
                                      </p:to>
                                    </p:set>
                                    <p:animEffect transition="in" filter="dissolve">
                                      <p:cBhvr>
                                        <p:cTn id="103" dur="150"/>
                                        <p:tgtEl>
                                          <p:spTgt spid="23"/>
                                        </p:tgtEl>
                                      </p:cBhvr>
                                    </p:animEffect>
                                  </p:childTnLst>
                                </p:cTn>
                              </p:par>
                            </p:childTnLst>
                          </p:cTn>
                        </p:par>
                        <p:par>
                          <p:cTn id="104" fill="hold">
                            <p:stCondLst>
                              <p:cond delay="2550"/>
                            </p:stCondLst>
                            <p:childTnLst>
                              <p:par>
                                <p:cTn id="105" presetID="9" presetClass="entr" presetSubtype="0" fill="hold" grpId="0" nodeType="afterEffect">
                                  <p:stCondLst>
                                    <p:cond delay="0"/>
                                  </p:stCondLst>
                                  <p:childTnLst>
                                    <p:set>
                                      <p:cBhvr>
                                        <p:cTn id="106" dur="1" fill="hold">
                                          <p:stCondLst>
                                            <p:cond delay="0"/>
                                          </p:stCondLst>
                                        </p:cTn>
                                        <p:tgtEl>
                                          <p:spTgt spid="24"/>
                                        </p:tgtEl>
                                        <p:attrNameLst>
                                          <p:attrName>style.visibility</p:attrName>
                                        </p:attrNameLst>
                                      </p:cBhvr>
                                      <p:to>
                                        <p:strVal val="visible"/>
                                      </p:to>
                                    </p:set>
                                    <p:animEffect transition="in" filter="dissolve">
                                      <p:cBhvr>
                                        <p:cTn id="107" dur="150"/>
                                        <p:tgtEl>
                                          <p:spTgt spid="24"/>
                                        </p:tgtEl>
                                      </p:cBhvr>
                                    </p:animEffect>
                                  </p:childTnLst>
                                </p:cTn>
                              </p:par>
                            </p:childTnLst>
                          </p:cTn>
                        </p:par>
                        <p:par>
                          <p:cTn id="108" fill="hold">
                            <p:stCondLst>
                              <p:cond delay="2700"/>
                            </p:stCondLst>
                            <p:childTnLst>
                              <p:par>
                                <p:cTn id="109" presetID="9" presetClass="entr" presetSubtype="0" fill="hold" grpId="0" nodeType="afterEffect">
                                  <p:stCondLst>
                                    <p:cond delay="0"/>
                                  </p:stCondLst>
                                  <p:childTnLst>
                                    <p:set>
                                      <p:cBhvr>
                                        <p:cTn id="110" dur="1" fill="hold">
                                          <p:stCondLst>
                                            <p:cond delay="0"/>
                                          </p:stCondLst>
                                        </p:cTn>
                                        <p:tgtEl>
                                          <p:spTgt spid="13"/>
                                        </p:tgtEl>
                                        <p:attrNameLst>
                                          <p:attrName>style.visibility</p:attrName>
                                        </p:attrNameLst>
                                      </p:cBhvr>
                                      <p:to>
                                        <p:strVal val="visible"/>
                                      </p:to>
                                    </p:set>
                                    <p:animEffect transition="in" filter="dissolve">
                                      <p:cBhvr>
                                        <p:cTn id="111" dur="150"/>
                                        <p:tgtEl>
                                          <p:spTgt spid="13"/>
                                        </p:tgtEl>
                                      </p:cBhvr>
                                    </p:animEffect>
                                  </p:childTnLst>
                                </p:cTn>
                              </p:par>
                            </p:childTnLst>
                          </p:cTn>
                        </p:par>
                        <p:par>
                          <p:cTn id="112" fill="hold">
                            <p:stCondLst>
                              <p:cond delay="2850"/>
                            </p:stCondLst>
                            <p:childTnLst>
                              <p:par>
                                <p:cTn id="113" presetID="9" presetClass="entr" presetSubtype="0" fill="hold" grpId="0" nodeType="afterEffect">
                                  <p:stCondLst>
                                    <p:cond delay="0"/>
                                  </p:stCondLst>
                                  <p:childTnLst>
                                    <p:set>
                                      <p:cBhvr>
                                        <p:cTn id="114" dur="1" fill="hold">
                                          <p:stCondLst>
                                            <p:cond delay="0"/>
                                          </p:stCondLst>
                                        </p:cTn>
                                        <p:tgtEl>
                                          <p:spTgt spid="25"/>
                                        </p:tgtEl>
                                        <p:attrNameLst>
                                          <p:attrName>style.visibility</p:attrName>
                                        </p:attrNameLst>
                                      </p:cBhvr>
                                      <p:to>
                                        <p:strVal val="visible"/>
                                      </p:to>
                                    </p:set>
                                    <p:animEffect transition="in" filter="dissolve">
                                      <p:cBhvr>
                                        <p:cTn id="115" dur="150"/>
                                        <p:tgtEl>
                                          <p:spTgt spid="25"/>
                                        </p:tgtEl>
                                      </p:cBhvr>
                                    </p:animEffect>
                                  </p:childTnLst>
                                </p:cTn>
                              </p:par>
                            </p:childTnLst>
                          </p:cTn>
                        </p:par>
                        <p:par>
                          <p:cTn id="116" fill="hold">
                            <p:stCondLst>
                              <p:cond delay="3000"/>
                            </p:stCondLst>
                            <p:childTnLst>
                              <p:par>
                                <p:cTn id="117" presetID="9" presetClass="entr" presetSubtype="0" fill="hold" grpId="0" nodeType="afterEffect">
                                  <p:stCondLst>
                                    <p:cond delay="0"/>
                                  </p:stCondLst>
                                  <p:childTnLst>
                                    <p:set>
                                      <p:cBhvr>
                                        <p:cTn id="118" dur="1" fill="hold">
                                          <p:stCondLst>
                                            <p:cond delay="0"/>
                                          </p:stCondLst>
                                        </p:cTn>
                                        <p:tgtEl>
                                          <p:spTgt spid="15"/>
                                        </p:tgtEl>
                                        <p:attrNameLst>
                                          <p:attrName>style.visibility</p:attrName>
                                        </p:attrNameLst>
                                      </p:cBhvr>
                                      <p:to>
                                        <p:strVal val="visible"/>
                                      </p:to>
                                    </p:set>
                                    <p:animEffect transition="in" filter="dissolve">
                                      <p:cBhvr>
                                        <p:cTn id="119" dur="150"/>
                                        <p:tgtEl>
                                          <p:spTgt spid="15"/>
                                        </p:tgtEl>
                                      </p:cBhvr>
                                    </p:animEffect>
                                  </p:childTnLst>
                                </p:cTn>
                              </p:par>
                            </p:childTnLst>
                          </p:cTn>
                        </p:par>
                        <p:par>
                          <p:cTn id="120" fill="hold">
                            <p:stCondLst>
                              <p:cond delay="3150"/>
                            </p:stCondLst>
                            <p:childTnLst>
                              <p:par>
                                <p:cTn id="121" presetID="9" presetClass="entr" presetSubtype="0" fill="hold" grpId="0" nodeType="afterEffect">
                                  <p:stCondLst>
                                    <p:cond delay="0"/>
                                  </p:stCondLst>
                                  <p:childTnLst>
                                    <p:set>
                                      <p:cBhvr>
                                        <p:cTn id="122" dur="1" fill="hold">
                                          <p:stCondLst>
                                            <p:cond delay="0"/>
                                          </p:stCondLst>
                                        </p:cTn>
                                        <p:tgtEl>
                                          <p:spTgt spid="26"/>
                                        </p:tgtEl>
                                        <p:attrNameLst>
                                          <p:attrName>style.visibility</p:attrName>
                                        </p:attrNameLst>
                                      </p:cBhvr>
                                      <p:to>
                                        <p:strVal val="visible"/>
                                      </p:to>
                                    </p:set>
                                    <p:animEffect transition="in" filter="dissolve">
                                      <p:cBhvr>
                                        <p:cTn id="123" dur="150"/>
                                        <p:tgtEl>
                                          <p:spTgt spid="26"/>
                                        </p:tgtEl>
                                      </p:cBhvr>
                                    </p:animEffect>
                                  </p:childTnLst>
                                </p:cTn>
                              </p:par>
                            </p:childTnLst>
                          </p:cTn>
                        </p:par>
                        <p:par>
                          <p:cTn id="124" fill="hold">
                            <p:stCondLst>
                              <p:cond delay="3300"/>
                            </p:stCondLst>
                            <p:childTnLst>
                              <p:par>
                                <p:cTn id="125" presetID="9" presetClass="entr" presetSubtype="0" fill="hold" grpId="0" nodeType="afterEffect">
                                  <p:stCondLst>
                                    <p:cond delay="0"/>
                                  </p:stCondLst>
                                  <p:childTnLst>
                                    <p:set>
                                      <p:cBhvr>
                                        <p:cTn id="126" dur="1" fill="hold">
                                          <p:stCondLst>
                                            <p:cond delay="0"/>
                                          </p:stCondLst>
                                        </p:cTn>
                                        <p:tgtEl>
                                          <p:spTgt spid="27"/>
                                        </p:tgtEl>
                                        <p:attrNameLst>
                                          <p:attrName>style.visibility</p:attrName>
                                        </p:attrNameLst>
                                      </p:cBhvr>
                                      <p:to>
                                        <p:strVal val="visible"/>
                                      </p:to>
                                    </p:set>
                                    <p:animEffect transition="in" filter="dissolve">
                                      <p:cBhvr>
                                        <p:cTn id="127" dur="150"/>
                                        <p:tgtEl>
                                          <p:spTgt spid="27"/>
                                        </p:tgtEl>
                                      </p:cBhvr>
                                    </p:animEffect>
                                  </p:childTnLst>
                                </p:cTn>
                              </p:par>
                            </p:childTnLst>
                          </p:cTn>
                        </p:par>
                        <p:par>
                          <p:cTn id="128" fill="hold">
                            <p:stCondLst>
                              <p:cond delay="3450"/>
                            </p:stCondLst>
                            <p:childTnLst>
                              <p:par>
                                <p:cTn id="129" presetID="9" presetClass="entr" presetSubtype="0" fill="hold" grpId="0" nodeType="afterEffect">
                                  <p:stCondLst>
                                    <p:cond delay="0"/>
                                  </p:stCondLst>
                                  <p:childTnLst>
                                    <p:set>
                                      <p:cBhvr>
                                        <p:cTn id="130" dur="1" fill="hold">
                                          <p:stCondLst>
                                            <p:cond delay="0"/>
                                          </p:stCondLst>
                                        </p:cTn>
                                        <p:tgtEl>
                                          <p:spTgt spid="28"/>
                                        </p:tgtEl>
                                        <p:attrNameLst>
                                          <p:attrName>style.visibility</p:attrName>
                                        </p:attrNameLst>
                                      </p:cBhvr>
                                      <p:to>
                                        <p:strVal val="visible"/>
                                      </p:to>
                                    </p:set>
                                    <p:animEffect transition="in" filter="dissolve">
                                      <p:cBhvr>
                                        <p:cTn id="131" dur="150"/>
                                        <p:tgtEl>
                                          <p:spTgt spid="28"/>
                                        </p:tgtEl>
                                      </p:cBhvr>
                                    </p:animEffect>
                                  </p:childTnLst>
                                </p:cTn>
                              </p:par>
                            </p:childTnLst>
                          </p:cTn>
                        </p:par>
                        <p:par>
                          <p:cTn id="132" fill="hold">
                            <p:stCondLst>
                              <p:cond delay="3600"/>
                            </p:stCondLst>
                            <p:childTnLst>
                              <p:par>
                                <p:cTn id="133" presetID="9" presetClass="entr" presetSubtype="0" fill="hold" grpId="0" nodeType="afterEffect">
                                  <p:stCondLst>
                                    <p:cond delay="0"/>
                                  </p:stCondLst>
                                  <p:childTnLst>
                                    <p:set>
                                      <p:cBhvr>
                                        <p:cTn id="134" dur="1" fill="hold">
                                          <p:stCondLst>
                                            <p:cond delay="0"/>
                                          </p:stCondLst>
                                        </p:cTn>
                                        <p:tgtEl>
                                          <p:spTgt spid="14"/>
                                        </p:tgtEl>
                                        <p:attrNameLst>
                                          <p:attrName>style.visibility</p:attrName>
                                        </p:attrNameLst>
                                      </p:cBhvr>
                                      <p:to>
                                        <p:strVal val="visible"/>
                                      </p:to>
                                    </p:set>
                                    <p:animEffect transition="in" filter="dissolve">
                                      <p:cBhvr>
                                        <p:cTn id="135" dur="150"/>
                                        <p:tgtEl>
                                          <p:spTgt spid="14"/>
                                        </p:tgtEl>
                                      </p:cBhvr>
                                    </p:animEffect>
                                  </p:childTnLst>
                                </p:cTn>
                              </p:par>
                            </p:childTnLst>
                          </p:cTn>
                        </p:par>
                      </p:childTnLst>
                    </p:cTn>
                  </p:par>
                  <p:par>
                    <p:cTn id="136" fill="hold">
                      <p:stCondLst>
                        <p:cond delay="indefinite"/>
                      </p:stCondLst>
                      <p:childTnLst>
                        <p:par>
                          <p:cTn id="137" fill="hold">
                            <p:stCondLst>
                              <p:cond delay="0"/>
                            </p:stCondLst>
                            <p:childTnLst>
                              <p:par>
                                <p:cTn id="138" presetID="1" presetClass="entr" presetSubtype="0" fill="hold" nodeType="clickEffect">
                                  <p:stCondLst>
                                    <p:cond delay="0"/>
                                  </p:stCondLst>
                                  <p:childTnLst>
                                    <p:set>
                                      <p:cBhvr>
                                        <p:cTn id="139" dur="1" fill="hold">
                                          <p:stCondLst>
                                            <p:cond delay="0"/>
                                          </p:stCondLst>
                                        </p:cTn>
                                        <p:tgtEl>
                                          <p:spTgt spid="134"/>
                                        </p:tgtEl>
                                        <p:attrNameLst>
                                          <p:attrName>style.visibility</p:attrName>
                                        </p:attrNameLst>
                                      </p:cBhvr>
                                      <p:to>
                                        <p:strVal val="visible"/>
                                      </p:to>
                                    </p:set>
                                  </p:childTnLst>
                                </p:cTn>
                              </p:par>
                              <p:par>
                                <p:cTn id="140" presetID="1" presetClass="entr" presetSubtype="0" fill="hold" nodeType="withEffect">
                                  <p:stCondLst>
                                    <p:cond delay="0"/>
                                  </p:stCondLst>
                                  <p:childTnLst>
                                    <p:set>
                                      <p:cBhvr>
                                        <p:cTn id="141" dur="1" fill="hold">
                                          <p:stCondLst>
                                            <p:cond delay="0"/>
                                          </p:stCondLst>
                                        </p:cTn>
                                        <p:tgtEl>
                                          <p:spTgt spid="136"/>
                                        </p:tgtEl>
                                        <p:attrNameLst>
                                          <p:attrName>style.visibility</p:attrName>
                                        </p:attrNameLst>
                                      </p:cBhvr>
                                      <p:to>
                                        <p:strVal val="visible"/>
                                      </p:to>
                                    </p:set>
                                  </p:childTnLst>
                                </p:cTn>
                              </p:par>
                              <p:par>
                                <p:cTn id="142" presetID="1" presetClass="entr" presetSubtype="0" fill="hold" nodeType="withEffect">
                                  <p:stCondLst>
                                    <p:cond delay="0"/>
                                  </p:stCondLst>
                                  <p:childTnLst>
                                    <p:set>
                                      <p:cBhvr>
                                        <p:cTn id="143" dur="1" fill="hold">
                                          <p:stCondLst>
                                            <p:cond delay="0"/>
                                          </p:stCondLst>
                                        </p:cTn>
                                        <p:tgtEl>
                                          <p:spTgt spid="135"/>
                                        </p:tgtEl>
                                        <p:attrNameLst>
                                          <p:attrName>style.visibility</p:attrName>
                                        </p:attrNameLst>
                                      </p:cBhvr>
                                      <p:to>
                                        <p:strVal val="visible"/>
                                      </p:to>
                                    </p:set>
                                  </p:childTnLst>
                                </p:cTn>
                              </p:par>
                              <p:par>
                                <p:cTn id="144" presetID="1" presetClass="entr" presetSubtype="0" fill="hold" nodeType="withEffect">
                                  <p:stCondLst>
                                    <p:cond delay="0"/>
                                  </p:stCondLst>
                                  <p:childTnLst>
                                    <p:set>
                                      <p:cBhvr>
                                        <p:cTn id="145" dur="1" fill="hold">
                                          <p:stCondLst>
                                            <p:cond delay="0"/>
                                          </p:stCondLst>
                                        </p:cTn>
                                        <p:tgtEl>
                                          <p:spTgt spid="1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32" grpId="0" animBg="1"/>
      <p:bldP spid="33" grpId="0" animBg="1"/>
      <p:bldP spid="34" grpId="0" animBg="1"/>
      <p:bldP spid="3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3"/>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2: Flattening 2D patterns into 1D representations</a:t>
            </a:r>
            <a:endParaRPr/>
          </a:p>
        </p:txBody>
      </p:sp>
      <p:sp>
        <p:nvSpPr>
          <p:cNvPr id="143" name="Google Shape;143;p23"/>
          <p:cNvSpPr txBox="1">
            <a:spLocks noGrp="1"/>
          </p:cNvSpPr>
          <p:nvPr>
            <p:ph type="body" idx="1"/>
          </p:nvPr>
        </p:nvSpPr>
        <p:spPr>
          <a:xfrm>
            <a:off x="235550" y="845675"/>
            <a:ext cx="85494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Problem statement:</a:t>
            </a:r>
            <a:endParaRPr b="1"/>
          </a:p>
          <a:p>
            <a:pPr marL="0" lvl="0" indent="0" algn="l" rtl="0">
              <a:spcBef>
                <a:spcPts val="1200"/>
              </a:spcBef>
              <a:spcAft>
                <a:spcPts val="0"/>
              </a:spcAft>
              <a:buNone/>
            </a:pPr>
            <a:r>
              <a:rPr lang="en"/>
              <a:t>We are given 100 patterns in numpy array </a:t>
            </a:r>
            <a:r>
              <a:rPr lang="en">
                <a:latin typeface="Courier New"/>
                <a:ea typeface="Courier New"/>
                <a:cs typeface="Courier New"/>
                <a:sym typeface="Courier New"/>
              </a:rPr>
              <a:t>task2</a:t>
            </a:r>
            <a:r>
              <a:rPr lang="en"/>
              <a:t>. We are tasked to </a:t>
            </a:r>
            <a:endParaRPr/>
          </a:p>
          <a:p>
            <a:pPr marL="457200" lvl="0" indent="-342900" algn="l" rtl="0">
              <a:spcBef>
                <a:spcPts val="1200"/>
              </a:spcBef>
              <a:spcAft>
                <a:spcPts val="0"/>
              </a:spcAft>
              <a:buSzPts val="1800"/>
              <a:buChar char="●"/>
            </a:pPr>
            <a:r>
              <a:rPr lang="en"/>
              <a:t>render the 2D master image,</a:t>
            </a:r>
            <a:endParaRPr/>
          </a:p>
          <a:p>
            <a:pPr marL="457200" lvl="0" indent="-342900" algn="l" rtl="0">
              <a:spcBef>
                <a:spcPts val="0"/>
              </a:spcBef>
              <a:spcAft>
                <a:spcPts val="0"/>
              </a:spcAft>
              <a:buSzPts val="1800"/>
              <a:buChar char="●"/>
            </a:pPr>
            <a:r>
              <a:rPr lang="en"/>
              <a:t>list the number of patterns in </a:t>
            </a:r>
            <a:r>
              <a:rPr lang="en">
                <a:latin typeface="Courier New"/>
                <a:ea typeface="Courier New"/>
                <a:cs typeface="Courier New"/>
                <a:sym typeface="Courier New"/>
              </a:rPr>
              <a:t>task2</a:t>
            </a:r>
            <a:r>
              <a:rPr lang="en"/>
              <a:t> array in each of the four orientations with respect to the first pattern.</a:t>
            </a:r>
            <a:endParaRPr/>
          </a:p>
        </p:txBody>
      </p:sp>
      <p:sp>
        <p:nvSpPr>
          <p:cNvPr id="144" name="Google Shape;144;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4"/>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2(a): Flattening 2D patterns into 1D representations</a:t>
            </a:r>
            <a:endParaRPr/>
          </a:p>
        </p:txBody>
      </p:sp>
      <p:sp>
        <p:nvSpPr>
          <p:cNvPr id="150" name="Google Shape;150;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12</a:t>
            </a:fld>
            <a:endParaRPr/>
          </a:p>
        </p:txBody>
      </p:sp>
      <p:sp>
        <p:nvSpPr>
          <p:cNvPr id="151" name="Google Shape;151;p24"/>
          <p:cNvSpPr txBox="1">
            <a:spLocks noGrp="1"/>
          </p:cNvSpPr>
          <p:nvPr>
            <p:ph type="body" idx="1"/>
          </p:nvPr>
        </p:nvSpPr>
        <p:spPr>
          <a:xfrm>
            <a:off x="235550" y="845675"/>
            <a:ext cx="52497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a:latin typeface="Courier New"/>
                <a:ea typeface="Courier New"/>
                <a:cs typeface="Courier New"/>
                <a:sym typeface="Courier New"/>
              </a:rPr>
              <a:t>task2_ref = task2[0].reshape(36,36)</a:t>
            </a:r>
            <a:endParaRPr>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a:latin typeface="Courier New"/>
                <a:ea typeface="Courier New"/>
                <a:cs typeface="Courier New"/>
                <a:sym typeface="Courier New"/>
              </a:rPr>
              <a:t>plt.imshow(task2_ref)</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plt.axis('off')</a:t>
            </a:r>
            <a:endParaRPr>
              <a:latin typeface="Courier New"/>
              <a:ea typeface="Courier New"/>
              <a:cs typeface="Courier New"/>
              <a:sym typeface="Courier New"/>
            </a:endParaRPr>
          </a:p>
        </p:txBody>
      </p:sp>
      <p:sp>
        <p:nvSpPr>
          <p:cNvPr id="152" name="Google Shape;152;p24"/>
          <p:cNvSpPr txBox="1">
            <a:spLocks noGrp="1"/>
          </p:cNvSpPr>
          <p:nvPr>
            <p:ph type="body" idx="1"/>
          </p:nvPr>
        </p:nvSpPr>
        <p:spPr>
          <a:xfrm>
            <a:off x="5485050" y="845675"/>
            <a:ext cx="35361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Reshape the flattened NumPy array to a 36x36 array</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5"/>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2(a): Flattening 2D patterns into 1D representations</a:t>
            </a:r>
            <a:endParaRPr/>
          </a:p>
        </p:txBody>
      </p:sp>
      <p:sp>
        <p:nvSpPr>
          <p:cNvPr id="158" name="Google Shape;158;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13</a:t>
            </a:fld>
            <a:endParaRPr/>
          </a:p>
        </p:txBody>
      </p:sp>
      <p:pic>
        <p:nvPicPr>
          <p:cNvPr id="159" name="Google Shape;159;p25"/>
          <p:cNvPicPr preferRelativeResize="0"/>
          <p:nvPr/>
        </p:nvPicPr>
        <p:blipFill>
          <a:blip r:embed="rId3">
            <a:alphaModFix/>
          </a:blip>
          <a:stretch>
            <a:fillRect/>
          </a:stretch>
        </p:blipFill>
        <p:spPr>
          <a:xfrm>
            <a:off x="2719388" y="958000"/>
            <a:ext cx="3705225" cy="37052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6"/>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2(b): Flattening 2D patterns into 1D representations</a:t>
            </a:r>
            <a:endParaRPr/>
          </a:p>
        </p:txBody>
      </p:sp>
      <p:sp>
        <p:nvSpPr>
          <p:cNvPr id="165" name="Google Shape;165;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14</a:t>
            </a:fld>
            <a:endParaRPr/>
          </a:p>
        </p:txBody>
      </p:sp>
      <p:sp>
        <p:nvSpPr>
          <p:cNvPr id="166" name="Google Shape;166;p26"/>
          <p:cNvSpPr txBox="1">
            <a:spLocks noGrp="1"/>
          </p:cNvSpPr>
          <p:nvPr>
            <p:ph type="body" idx="1"/>
          </p:nvPr>
        </p:nvSpPr>
        <p:spPr>
          <a:xfrm>
            <a:off x="235550" y="845675"/>
            <a:ext cx="5249700" cy="37233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sz="1600" dirty="0">
                <a:latin typeface="Courier New"/>
                <a:ea typeface="Courier New"/>
                <a:cs typeface="Courier New"/>
                <a:sym typeface="Courier New"/>
              </a:rPr>
              <a:t>rots = rotate(task2_ref)</a:t>
            </a:r>
            <a:endParaRPr sz="1600" dirty="0">
              <a:latin typeface="Courier New"/>
              <a:ea typeface="Courier New"/>
              <a:cs typeface="Courier New"/>
              <a:sym typeface="Courier New"/>
            </a:endParaRPr>
          </a:p>
          <a:p>
            <a:pPr marL="0" lvl="0" indent="0" algn="l" rtl="0">
              <a:spcBef>
                <a:spcPts val="0"/>
              </a:spcBef>
              <a:spcAft>
                <a:spcPts val="0"/>
              </a:spcAft>
              <a:buNone/>
            </a:pPr>
            <a:endParaRPr sz="1600" dirty="0">
              <a:latin typeface="Courier New"/>
              <a:ea typeface="Courier New"/>
              <a:cs typeface="Courier New"/>
              <a:sym typeface="Courier New"/>
            </a:endParaRPr>
          </a:p>
          <a:p>
            <a:pPr marL="0" lvl="0" indent="0" algn="l" rtl="0">
              <a:spcBef>
                <a:spcPts val="0"/>
              </a:spcBef>
              <a:spcAft>
                <a:spcPts val="0"/>
              </a:spcAft>
              <a:buNone/>
            </a:pPr>
            <a:endParaRPr sz="1600" dirty="0">
              <a:latin typeface="Courier New"/>
              <a:ea typeface="Courier New"/>
              <a:cs typeface="Courier New"/>
              <a:sym typeface="Courier New"/>
            </a:endParaRPr>
          </a:p>
          <a:p>
            <a:pPr marL="0" lvl="0" indent="0" algn="l" rtl="0">
              <a:spcBef>
                <a:spcPts val="0"/>
              </a:spcBef>
              <a:spcAft>
                <a:spcPts val="0"/>
              </a:spcAft>
              <a:buNone/>
            </a:pPr>
            <a:r>
              <a:rPr lang="en" sz="1600" dirty="0">
                <a:latin typeface="Courier New"/>
                <a:ea typeface="Courier New"/>
                <a:cs typeface="Courier New"/>
                <a:sym typeface="Courier New"/>
              </a:rPr>
              <a:t>count = [0]*4</a:t>
            </a:r>
            <a:endParaRPr sz="1600" dirty="0">
              <a:latin typeface="Courier New"/>
              <a:ea typeface="Courier New"/>
              <a:cs typeface="Courier New"/>
              <a:sym typeface="Courier New"/>
            </a:endParaRPr>
          </a:p>
          <a:p>
            <a:pPr marL="0" lvl="0" indent="0" algn="l" rtl="0">
              <a:spcBef>
                <a:spcPts val="0"/>
              </a:spcBef>
              <a:spcAft>
                <a:spcPts val="0"/>
              </a:spcAft>
              <a:buNone/>
            </a:pPr>
            <a:r>
              <a:rPr lang="en" sz="1600" dirty="0">
                <a:latin typeface="Courier New"/>
                <a:ea typeface="Courier New"/>
                <a:cs typeface="Courier New"/>
                <a:sym typeface="Courier New"/>
              </a:rPr>
              <a:t>for </a:t>
            </a:r>
            <a:r>
              <a:rPr lang="en" sz="1600" dirty="0" err="1">
                <a:latin typeface="Courier New"/>
                <a:ea typeface="Courier New"/>
                <a:cs typeface="Courier New"/>
                <a:sym typeface="Courier New"/>
              </a:rPr>
              <a:t>i</a:t>
            </a:r>
            <a:r>
              <a:rPr lang="en" sz="1600" dirty="0">
                <a:latin typeface="Courier New"/>
                <a:ea typeface="Courier New"/>
                <a:cs typeface="Courier New"/>
                <a:sym typeface="Courier New"/>
              </a:rPr>
              <a:t> in range(100):</a:t>
            </a:r>
            <a:endParaRPr sz="1600" dirty="0">
              <a:latin typeface="Courier New"/>
              <a:ea typeface="Courier New"/>
              <a:cs typeface="Courier New"/>
              <a:sym typeface="Courier New"/>
            </a:endParaRPr>
          </a:p>
          <a:p>
            <a:pPr marL="0" lvl="0" indent="0" algn="l" rtl="0">
              <a:spcBef>
                <a:spcPts val="0"/>
              </a:spcBef>
              <a:spcAft>
                <a:spcPts val="0"/>
              </a:spcAft>
              <a:buNone/>
            </a:pPr>
            <a:r>
              <a:rPr lang="en" sz="1600" dirty="0">
                <a:latin typeface="Courier New"/>
                <a:ea typeface="Courier New"/>
                <a:cs typeface="Courier New"/>
                <a:sym typeface="Courier New"/>
              </a:rPr>
              <a:t>    </a:t>
            </a:r>
            <a:r>
              <a:rPr lang="en" sz="1600" dirty="0" err="1">
                <a:latin typeface="Courier New"/>
                <a:ea typeface="Courier New"/>
                <a:cs typeface="Courier New"/>
                <a:sym typeface="Courier New"/>
              </a:rPr>
              <a:t>arr</a:t>
            </a:r>
            <a:r>
              <a:rPr lang="en" sz="1600" dirty="0">
                <a:latin typeface="Courier New"/>
                <a:ea typeface="Courier New"/>
                <a:cs typeface="Courier New"/>
                <a:sym typeface="Courier New"/>
              </a:rPr>
              <a:t> = task2[</a:t>
            </a:r>
            <a:r>
              <a:rPr lang="en" sz="1600" dirty="0" err="1">
                <a:latin typeface="Courier New"/>
                <a:ea typeface="Courier New"/>
                <a:cs typeface="Courier New"/>
                <a:sym typeface="Courier New"/>
              </a:rPr>
              <a:t>i</a:t>
            </a:r>
            <a:r>
              <a:rPr lang="en" sz="1600" dirty="0">
                <a:latin typeface="Courier New"/>
                <a:ea typeface="Courier New"/>
                <a:cs typeface="Courier New"/>
                <a:sym typeface="Courier New"/>
              </a:rPr>
              <a:t>].reshape(36,36)</a:t>
            </a:r>
            <a:endParaRPr sz="1600" dirty="0">
              <a:latin typeface="Courier New"/>
              <a:ea typeface="Courier New"/>
              <a:cs typeface="Courier New"/>
              <a:sym typeface="Courier New"/>
            </a:endParaRPr>
          </a:p>
          <a:p>
            <a:pPr marL="0" lvl="0" indent="0" algn="l" rtl="0">
              <a:spcBef>
                <a:spcPts val="0"/>
              </a:spcBef>
              <a:spcAft>
                <a:spcPts val="0"/>
              </a:spcAft>
              <a:buNone/>
            </a:pPr>
            <a:r>
              <a:rPr lang="en" sz="1600" dirty="0">
                <a:latin typeface="Courier New"/>
                <a:ea typeface="Courier New"/>
                <a:cs typeface="Courier New"/>
                <a:sym typeface="Courier New"/>
              </a:rPr>
              <a:t>    for j in range(4):</a:t>
            </a:r>
            <a:endParaRPr sz="1600" dirty="0">
              <a:latin typeface="Courier New"/>
              <a:ea typeface="Courier New"/>
              <a:cs typeface="Courier New"/>
              <a:sym typeface="Courier New"/>
            </a:endParaRPr>
          </a:p>
          <a:p>
            <a:pPr marL="0" lvl="0" indent="0" algn="l" rtl="0">
              <a:spcBef>
                <a:spcPts val="0"/>
              </a:spcBef>
              <a:spcAft>
                <a:spcPts val="0"/>
              </a:spcAft>
              <a:buNone/>
            </a:pPr>
            <a:r>
              <a:rPr lang="en" sz="1600" dirty="0">
                <a:latin typeface="Courier New"/>
                <a:ea typeface="Courier New"/>
                <a:cs typeface="Courier New"/>
                <a:sym typeface="Courier New"/>
              </a:rPr>
              <a:t>        if </a:t>
            </a:r>
            <a:r>
              <a:rPr lang="en" sz="1600" dirty="0" err="1">
                <a:latin typeface="Courier New"/>
                <a:ea typeface="Courier New"/>
                <a:cs typeface="Courier New"/>
                <a:sym typeface="Courier New"/>
              </a:rPr>
              <a:t>np.array_equal</a:t>
            </a:r>
            <a:r>
              <a:rPr lang="en" sz="1600" dirty="0">
                <a:latin typeface="Courier New"/>
                <a:ea typeface="Courier New"/>
                <a:cs typeface="Courier New"/>
                <a:sym typeface="Courier New"/>
              </a:rPr>
              <a:t>(rots[j], </a:t>
            </a:r>
            <a:r>
              <a:rPr lang="en" sz="1600" dirty="0" err="1">
                <a:latin typeface="Courier New"/>
                <a:ea typeface="Courier New"/>
                <a:cs typeface="Courier New"/>
                <a:sym typeface="Courier New"/>
              </a:rPr>
              <a:t>arr</a:t>
            </a:r>
            <a:r>
              <a:rPr lang="en" sz="1600" dirty="0">
                <a:latin typeface="Courier New"/>
                <a:ea typeface="Courier New"/>
                <a:cs typeface="Courier New"/>
                <a:sym typeface="Courier New"/>
              </a:rPr>
              <a:t>):</a:t>
            </a:r>
            <a:endParaRPr sz="1600" dirty="0">
              <a:latin typeface="Courier New"/>
              <a:ea typeface="Courier New"/>
              <a:cs typeface="Courier New"/>
              <a:sym typeface="Courier New"/>
            </a:endParaRPr>
          </a:p>
          <a:p>
            <a:pPr marL="0" lvl="0" indent="0" algn="l" rtl="0">
              <a:spcBef>
                <a:spcPts val="0"/>
              </a:spcBef>
              <a:spcAft>
                <a:spcPts val="0"/>
              </a:spcAft>
              <a:buNone/>
            </a:pPr>
            <a:r>
              <a:rPr lang="en" sz="1600" dirty="0">
                <a:latin typeface="Courier New"/>
                <a:ea typeface="Courier New"/>
                <a:cs typeface="Courier New"/>
                <a:sym typeface="Courier New"/>
              </a:rPr>
              <a:t>            count[j]+=1</a:t>
            </a:r>
            <a:endParaRPr sz="1600" dirty="0">
              <a:latin typeface="Courier New"/>
              <a:ea typeface="Courier New"/>
              <a:cs typeface="Courier New"/>
              <a:sym typeface="Courier New"/>
            </a:endParaRPr>
          </a:p>
          <a:p>
            <a:pPr marL="0" lvl="0" indent="0" algn="l" rtl="0">
              <a:spcBef>
                <a:spcPts val="0"/>
              </a:spcBef>
              <a:spcAft>
                <a:spcPts val="0"/>
              </a:spcAft>
              <a:buNone/>
            </a:pPr>
            <a:endParaRPr sz="1600" dirty="0">
              <a:latin typeface="Courier New"/>
              <a:ea typeface="Courier New"/>
              <a:cs typeface="Courier New"/>
              <a:sym typeface="Courier New"/>
            </a:endParaRPr>
          </a:p>
          <a:p>
            <a:pPr marL="0" lvl="0" indent="0" algn="l" rtl="0">
              <a:spcBef>
                <a:spcPts val="0"/>
              </a:spcBef>
              <a:spcAft>
                <a:spcPts val="0"/>
              </a:spcAft>
              <a:buNone/>
            </a:pPr>
            <a:endParaRPr sz="1600" dirty="0">
              <a:latin typeface="Courier New"/>
              <a:ea typeface="Courier New"/>
              <a:cs typeface="Courier New"/>
              <a:sym typeface="Courier New"/>
            </a:endParaRPr>
          </a:p>
          <a:p>
            <a:pPr marL="0" lvl="0" indent="0" algn="l" rtl="0">
              <a:spcBef>
                <a:spcPts val="0"/>
              </a:spcBef>
              <a:spcAft>
                <a:spcPts val="0"/>
              </a:spcAft>
              <a:buNone/>
            </a:pPr>
            <a:r>
              <a:rPr lang="en" sz="1600" dirty="0">
                <a:latin typeface="Courier New"/>
                <a:ea typeface="Courier New"/>
                <a:cs typeface="Courier New"/>
                <a:sym typeface="Courier New"/>
              </a:rPr>
              <a:t>for </a:t>
            </a:r>
            <a:r>
              <a:rPr lang="en" sz="1600" dirty="0" err="1">
                <a:latin typeface="Courier New"/>
                <a:ea typeface="Courier New"/>
                <a:cs typeface="Courier New"/>
                <a:sym typeface="Courier New"/>
              </a:rPr>
              <a:t>i</a:t>
            </a:r>
            <a:r>
              <a:rPr lang="en" sz="1600" dirty="0">
                <a:latin typeface="Courier New"/>
                <a:ea typeface="Courier New"/>
                <a:cs typeface="Courier New"/>
                <a:sym typeface="Courier New"/>
              </a:rPr>
              <a:t> in range(4):</a:t>
            </a:r>
            <a:endParaRPr sz="1600" dirty="0">
              <a:latin typeface="Courier New"/>
              <a:ea typeface="Courier New"/>
              <a:cs typeface="Courier New"/>
              <a:sym typeface="Courier New"/>
            </a:endParaRPr>
          </a:p>
          <a:p>
            <a:pPr marL="0" lvl="0" indent="0" algn="l" rtl="0">
              <a:spcBef>
                <a:spcPts val="0"/>
              </a:spcBef>
              <a:spcAft>
                <a:spcPts val="0"/>
              </a:spcAft>
              <a:buNone/>
            </a:pPr>
            <a:r>
              <a:rPr lang="en" sz="1600" dirty="0">
                <a:latin typeface="Courier New"/>
                <a:ea typeface="Courier New"/>
                <a:cs typeface="Courier New"/>
                <a:sym typeface="Courier New"/>
              </a:rPr>
              <a:t>    print(</a:t>
            </a:r>
            <a:r>
              <a:rPr lang="en" sz="1600" dirty="0" err="1">
                <a:latin typeface="Courier New"/>
                <a:ea typeface="Courier New"/>
                <a:cs typeface="Courier New"/>
                <a:sym typeface="Courier New"/>
              </a:rPr>
              <a:t>f"No</a:t>
            </a:r>
            <a:r>
              <a:rPr lang="en" sz="1600" dirty="0">
                <a:latin typeface="Courier New"/>
                <a:ea typeface="Courier New"/>
                <a:cs typeface="Courier New"/>
                <a:sym typeface="Courier New"/>
              </a:rPr>
              <a:t> of images rotated {</a:t>
            </a:r>
            <a:r>
              <a:rPr lang="en" sz="1600" dirty="0" err="1">
                <a:latin typeface="Courier New"/>
                <a:ea typeface="Courier New"/>
                <a:cs typeface="Courier New"/>
                <a:sym typeface="Courier New"/>
              </a:rPr>
              <a:t>i</a:t>
            </a:r>
            <a:r>
              <a:rPr lang="en" sz="1600" dirty="0">
                <a:latin typeface="Courier New"/>
                <a:ea typeface="Courier New"/>
                <a:cs typeface="Courier New"/>
                <a:sym typeface="Courier New"/>
              </a:rPr>
              <a:t>*90:3} </a:t>
            </a:r>
            <a:endParaRPr sz="1600" dirty="0">
              <a:latin typeface="Courier New"/>
              <a:ea typeface="Courier New"/>
              <a:cs typeface="Courier New"/>
              <a:sym typeface="Courier New"/>
            </a:endParaRPr>
          </a:p>
          <a:p>
            <a:pPr marL="0" lvl="0" indent="457200" algn="l" rtl="0">
              <a:spcBef>
                <a:spcPts val="0"/>
              </a:spcBef>
              <a:spcAft>
                <a:spcPts val="0"/>
              </a:spcAft>
              <a:buNone/>
            </a:pPr>
            <a:r>
              <a:rPr lang="en" sz="1600" dirty="0" err="1">
                <a:latin typeface="Courier New"/>
                <a:ea typeface="Courier New"/>
                <a:cs typeface="Courier New"/>
                <a:sym typeface="Courier New"/>
              </a:rPr>
              <a:t>degrees:",count</a:t>
            </a:r>
            <a:r>
              <a:rPr lang="en" sz="1600" dirty="0">
                <a:latin typeface="Courier New"/>
                <a:ea typeface="Courier New"/>
                <a:cs typeface="Courier New"/>
                <a:sym typeface="Courier New"/>
              </a:rPr>
              <a:t>[</a:t>
            </a:r>
            <a:r>
              <a:rPr lang="en" sz="1600" dirty="0" err="1">
                <a:latin typeface="Courier New"/>
                <a:ea typeface="Courier New"/>
                <a:cs typeface="Courier New"/>
                <a:sym typeface="Courier New"/>
              </a:rPr>
              <a:t>i</a:t>
            </a:r>
            <a:r>
              <a:rPr lang="en" sz="1600" dirty="0">
                <a:latin typeface="Courier New"/>
                <a:ea typeface="Courier New"/>
                <a:cs typeface="Courier New"/>
                <a:sym typeface="Courier New"/>
              </a:rPr>
              <a:t>])</a:t>
            </a:r>
            <a:endParaRPr sz="1600" dirty="0">
              <a:latin typeface="Courier New"/>
              <a:ea typeface="Courier New"/>
              <a:cs typeface="Courier New"/>
              <a:sym typeface="Courier New"/>
            </a:endParaRPr>
          </a:p>
        </p:txBody>
      </p:sp>
      <p:sp>
        <p:nvSpPr>
          <p:cNvPr id="167" name="Google Shape;167;p26"/>
          <p:cNvSpPr txBox="1">
            <a:spLocks noGrp="1"/>
          </p:cNvSpPr>
          <p:nvPr>
            <p:ph type="body" idx="1"/>
          </p:nvPr>
        </p:nvSpPr>
        <p:spPr>
          <a:xfrm>
            <a:off x="5485050" y="845675"/>
            <a:ext cx="35361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Generate four rotated versions of master image</a:t>
            </a:r>
            <a:endParaRPr dirty="0"/>
          </a:p>
          <a:p>
            <a:pPr marL="0" lvl="0" indent="0" algn="l" rtl="0">
              <a:spcBef>
                <a:spcPts val="0"/>
              </a:spcBef>
              <a:spcAft>
                <a:spcPts val="0"/>
              </a:spcAft>
              <a:buNone/>
            </a:pPr>
            <a:endParaRPr sz="1100" dirty="0"/>
          </a:p>
          <a:p>
            <a:pPr marL="0" lvl="0" indent="0" algn="l" rtl="0">
              <a:spcBef>
                <a:spcPts val="0"/>
              </a:spcBef>
              <a:spcAft>
                <a:spcPts val="0"/>
              </a:spcAft>
              <a:buNone/>
            </a:pPr>
            <a:r>
              <a:rPr lang="en" dirty="0"/>
              <a:t>Reshape all patterns to 36x36 arrays</a:t>
            </a:r>
            <a:endParaRPr dirty="0"/>
          </a:p>
          <a:p>
            <a:pPr marL="0" lvl="0" indent="0" algn="l" rtl="0">
              <a:spcBef>
                <a:spcPts val="0"/>
              </a:spcBef>
              <a:spcAft>
                <a:spcPts val="0"/>
              </a:spcAft>
              <a:buNone/>
            </a:pPr>
            <a:r>
              <a:rPr lang="en" dirty="0"/>
              <a:t>Count number of patterns in each orientation</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lang="en" dirty="0"/>
          </a:p>
          <a:p>
            <a:pPr marL="0" lvl="0" indent="0" algn="l" rtl="0">
              <a:spcBef>
                <a:spcPts val="0"/>
              </a:spcBef>
              <a:spcAft>
                <a:spcPts val="0"/>
              </a:spcAft>
              <a:buNone/>
            </a:pPr>
            <a:r>
              <a:rPr lang="en" dirty="0"/>
              <a:t>Output number of patterns in each orientation</a:t>
            </a:r>
            <a:endParaRPr dirty="0"/>
          </a:p>
        </p:txBody>
      </p:sp>
      <p:sp>
        <p:nvSpPr>
          <p:cNvPr id="168" name="Google Shape;168;p26"/>
          <p:cNvSpPr/>
          <p:nvPr/>
        </p:nvSpPr>
        <p:spPr>
          <a:xfrm>
            <a:off x="131550" y="1586824"/>
            <a:ext cx="8880900" cy="1969701"/>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
        <p:nvSpPr>
          <p:cNvPr id="169" name="Google Shape;169;p26"/>
          <p:cNvSpPr/>
          <p:nvPr/>
        </p:nvSpPr>
        <p:spPr>
          <a:xfrm>
            <a:off x="131986" y="3556526"/>
            <a:ext cx="8880900" cy="1212224"/>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
        <p:nvSpPr>
          <p:cNvPr id="170" name="Google Shape;170;p26"/>
          <p:cNvSpPr/>
          <p:nvPr/>
        </p:nvSpPr>
        <p:spPr>
          <a:xfrm>
            <a:off x="131550" y="845675"/>
            <a:ext cx="8880900" cy="7413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8"/>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170"/>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69"/>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16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7"/>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2(b): Flattening 2D patterns into 1D representations</a:t>
            </a:r>
            <a:endParaRPr/>
          </a:p>
        </p:txBody>
      </p:sp>
      <p:sp>
        <p:nvSpPr>
          <p:cNvPr id="176" name="Google Shape;176;p27"/>
          <p:cNvSpPr txBox="1">
            <a:spLocks noGrp="1"/>
          </p:cNvSpPr>
          <p:nvPr>
            <p:ph type="body" idx="1"/>
          </p:nvPr>
        </p:nvSpPr>
        <p:spPr>
          <a:xfrm>
            <a:off x="235550" y="845675"/>
            <a:ext cx="87153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Output:</a:t>
            </a:r>
            <a:endParaRPr/>
          </a:p>
          <a:p>
            <a:pPr marL="0" lvl="0" indent="0" algn="l" rtl="0">
              <a:spcBef>
                <a:spcPts val="0"/>
              </a:spcBef>
              <a:spcAft>
                <a:spcPts val="0"/>
              </a:spcAft>
              <a:buNone/>
            </a:pPr>
            <a:endParaRPr/>
          </a:p>
          <a:p>
            <a:pPr marL="0" lvl="0" indent="0" algn="l" rtl="0">
              <a:spcBef>
                <a:spcPts val="0"/>
              </a:spcBef>
              <a:spcAft>
                <a:spcPts val="0"/>
              </a:spcAft>
              <a:buNone/>
            </a:pPr>
            <a:r>
              <a:rPr lang="en">
                <a:latin typeface="Courier New"/>
                <a:ea typeface="Courier New"/>
                <a:cs typeface="Courier New"/>
                <a:sym typeface="Courier New"/>
              </a:rPr>
              <a:t>No of images rotated   0 degrees: </a:t>
            </a:r>
            <a:r>
              <a:rPr lang="en" b="1">
                <a:latin typeface="Courier New"/>
                <a:ea typeface="Courier New"/>
                <a:cs typeface="Courier New"/>
                <a:sym typeface="Courier New"/>
              </a:rPr>
              <a:t>22</a:t>
            </a:r>
            <a:endParaRPr b="1">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No of images rotated  90 degrees: </a:t>
            </a:r>
            <a:r>
              <a:rPr lang="en" b="1">
                <a:latin typeface="Courier New"/>
                <a:ea typeface="Courier New"/>
                <a:cs typeface="Courier New"/>
                <a:sym typeface="Courier New"/>
              </a:rPr>
              <a:t>32</a:t>
            </a:r>
            <a:endParaRPr b="1">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No of images rotated 180 degrees: </a:t>
            </a:r>
            <a:r>
              <a:rPr lang="en" b="1">
                <a:latin typeface="Courier New"/>
                <a:ea typeface="Courier New"/>
                <a:cs typeface="Courier New"/>
                <a:sym typeface="Courier New"/>
              </a:rPr>
              <a:t>21</a:t>
            </a:r>
            <a:endParaRPr b="1">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No of images rotated 270 degrees: </a:t>
            </a:r>
            <a:r>
              <a:rPr lang="en" b="1">
                <a:latin typeface="Courier New"/>
                <a:ea typeface="Courier New"/>
                <a:cs typeface="Courier New"/>
                <a:sym typeface="Courier New"/>
              </a:rPr>
              <a:t>25</a:t>
            </a:r>
            <a:endParaRPr>
              <a:latin typeface="Courier New"/>
              <a:ea typeface="Courier New"/>
              <a:cs typeface="Courier New"/>
              <a:sym typeface="Courier New"/>
            </a:endParaRPr>
          </a:p>
        </p:txBody>
      </p:sp>
      <p:sp>
        <p:nvSpPr>
          <p:cNvPr id="177" name="Google Shape;177;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8"/>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3: Scaling up to thousands of patterns</a:t>
            </a:r>
            <a:endParaRPr/>
          </a:p>
        </p:txBody>
      </p:sp>
      <p:sp>
        <p:nvSpPr>
          <p:cNvPr id="183" name="Google Shape;183;p28"/>
          <p:cNvSpPr txBox="1">
            <a:spLocks noGrp="1"/>
          </p:cNvSpPr>
          <p:nvPr>
            <p:ph type="body" idx="1"/>
          </p:nvPr>
        </p:nvSpPr>
        <p:spPr>
          <a:xfrm>
            <a:off x="235550" y="845675"/>
            <a:ext cx="85494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Problem statement:</a:t>
            </a:r>
            <a:endParaRPr b="1"/>
          </a:p>
          <a:p>
            <a:pPr marL="0" lvl="0" indent="0" algn="l" rtl="0">
              <a:spcBef>
                <a:spcPts val="1200"/>
              </a:spcBef>
              <a:spcAft>
                <a:spcPts val="0"/>
              </a:spcAft>
              <a:buNone/>
            </a:pPr>
            <a:r>
              <a:rPr lang="en"/>
              <a:t>We are given 1000 patterns in the numpy array </a:t>
            </a:r>
            <a:r>
              <a:rPr lang="en">
                <a:latin typeface="Courier New"/>
                <a:ea typeface="Courier New"/>
                <a:cs typeface="Courier New"/>
                <a:sym typeface="Courier New"/>
              </a:rPr>
              <a:t>task3</a:t>
            </a:r>
            <a:r>
              <a:rPr lang="en"/>
              <a:t> design matrix. We are tasked to</a:t>
            </a:r>
            <a:endParaRPr/>
          </a:p>
          <a:p>
            <a:pPr marL="457200" lvl="0" indent="-342900" algn="l" rtl="0">
              <a:spcBef>
                <a:spcPts val="1200"/>
              </a:spcBef>
              <a:spcAft>
                <a:spcPts val="0"/>
              </a:spcAft>
              <a:buSzPts val="1800"/>
              <a:buChar char="●"/>
            </a:pPr>
            <a:r>
              <a:rPr lang="en"/>
              <a:t>render the 2D master image used to create these patterns,</a:t>
            </a:r>
            <a:endParaRPr/>
          </a:p>
          <a:p>
            <a:pPr marL="457200" lvl="0" indent="-342900" algn="l" rtl="0">
              <a:spcBef>
                <a:spcPts val="0"/>
              </a:spcBef>
              <a:spcAft>
                <a:spcPts val="0"/>
              </a:spcAft>
              <a:buSzPts val="1800"/>
              <a:buChar char="●"/>
            </a:pPr>
            <a:r>
              <a:rPr lang="en"/>
              <a:t>list the number of patterns in each of the four orientations with respect to the first pattern,</a:t>
            </a:r>
            <a:endParaRPr/>
          </a:p>
          <a:p>
            <a:pPr marL="457200" lvl="0" indent="-342900" algn="l" rtl="0">
              <a:spcBef>
                <a:spcPts val="0"/>
              </a:spcBef>
              <a:spcAft>
                <a:spcPts val="0"/>
              </a:spcAft>
              <a:buSzPts val="1800"/>
              <a:buChar char="●"/>
            </a:pPr>
            <a:r>
              <a:rPr lang="en"/>
              <a:t>visually demonstrate that we have correctly classified the patterns by plotting both our unsorted and sorted design matrix.</a:t>
            </a:r>
            <a:endParaRPr/>
          </a:p>
        </p:txBody>
      </p:sp>
      <p:sp>
        <p:nvSpPr>
          <p:cNvPr id="184" name="Google Shape;184;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9"/>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3(a): Scaling up to thousands of patterns</a:t>
            </a:r>
            <a:endParaRPr/>
          </a:p>
        </p:txBody>
      </p:sp>
      <p:sp>
        <p:nvSpPr>
          <p:cNvPr id="190" name="Google Shape;190;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17</a:t>
            </a:fld>
            <a:endParaRPr/>
          </a:p>
        </p:txBody>
      </p:sp>
      <p:sp>
        <p:nvSpPr>
          <p:cNvPr id="191" name="Google Shape;191;p29"/>
          <p:cNvSpPr txBox="1">
            <a:spLocks noGrp="1"/>
          </p:cNvSpPr>
          <p:nvPr>
            <p:ph type="body" idx="1"/>
          </p:nvPr>
        </p:nvSpPr>
        <p:spPr>
          <a:xfrm>
            <a:off x="235550" y="2370725"/>
            <a:ext cx="5249700" cy="3099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latin typeface="Courier New"/>
                <a:ea typeface="Courier New"/>
                <a:cs typeface="Courier New"/>
                <a:sym typeface="Courier New"/>
              </a:rPr>
              <a:t>task3_ref = task3[0].reshape(33,33)</a:t>
            </a:r>
            <a:endParaRPr dirty="0">
              <a:latin typeface="Courier New"/>
              <a:ea typeface="Courier New"/>
              <a:cs typeface="Courier New"/>
              <a:sym typeface="Courier New"/>
            </a:endParaRPr>
          </a:p>
          <a:p>
            <a:pPr marL="0" lvl="0" indent="0" algn="l" rtl="0">
              <a:spcBef>
                <a:spcPts val="0"/>
              </a:spcBef>
              <a:spcAft>
                <a:spcPts val="0"/>
              </a:spcAft>
              <a:buNone/>
            </a:pPr>
            <a:endParaRPr dirty="0">
              <a:latin typeface="Courier New"/>
              <a:ea typeface="Courier New"/>
              <a:cs typeface="Courier New"/>
              <a:sym typeface="Courier New"/>
            </a:endParaRPr>
          </a:p>
          <a:p>
            <a:pPr marL="0" lvl="0" indent="0" algn="l" rtl="0">
              <a:spcBef>
                <a:spcPts val="0"/>
              </a:spcBef>
              <a:spcAft>
                <a:spcPts val="0"/>
              </a:spcAft>
              <a:buNone/>
            </a:pPr>
            <a:endParaRPr dirty="0">
              <a:latin typeface="Courier New"/>
              <a:ea typeface="Courier New"/>
              <a:cs typeface="Courier New"/>
              <a:sym typeface="Courier New"/>
            </a:endParaRPr>
          </a:p>
          <a:p>
            <a:pPr marL="0" lvl="0" indent="0" algn="l" rtl="0">
              <a:spcBef>
                <a:spcPts val="0"/>
              </a:spcBef>
              <a:spcAft>
                <a:spcPts val="0"/>
              </a:spcAft>
              <a:buNone/>
            </a:pPr>
            <a:r>
              <a:rPr lang="en" dirty="0" err="1">
                <a:latin typeface="Courier New"/>
                <a:ea typeface="Courier New"/>
                <a:cs typeface="Courier New"/>
                <a:sym typeface="Courier New"/>
              </a:rPr>
              <a:t>plt.imshow</a:t>
            </a:r>
            <a:r>
              <a:rPr lang="en" dirty="0">
                <a:latin typeface="Courier New"/>
                <a:ea typeface="Courier New"/>
                <a:cs typeface="Courier New"/>
                <a:sym typeface="Courier New"/>
              </a:rPr>
              <a:t>(task3_ref)</a:t>
            </a:r>
            <a:endParaRPr dirty="0">
              <a:latin typeface="Courier New"/>
              <a:ea typeface="Courier New"/>
              <a:cs typeface="Courier New"/>
              <a:sym typeface="Courier New"/>
            </a:endParaRPr>
          </a:p>
          <a:p>
            <a:pPr marL="0" lvl="0" indent="0" algn="l" rtl="0">
              <a:spcBef>
                <a:spcPts val="0"/>
              </a:spcBef>
              <a:spcAft>
                <a:spcPts val="0"/>
              </a:spcAft>
              <a:buNone/>
            </a:pPr>
            <a:r>
              <a:rPr lang="en" dirty="0" err="1">
                <a:latin typeface="Courier New"/>
                <a:ea typeface="Courier New"/>
                <a:cs typeface="Courier New"/>
                <a:sym typeface="Courier New"/>
              </a:rPr>
              <a:t>plt.axis</a:t>
            </a:r>
            <a:r>
              <a:rPr lang="en" dirty="0">
                <a:latin typeface="Courier New"/>
                <a:ea typeface="Courier New"/>
                <a:cs typeface="Courier New"/>
                <a:sym typeface="Courier New"/>
              </a:rPr>
              <a:t>('off')</a:t>
            </a:r>
            <a:endParaRPr dirty="0">
              <a:latin typeface="Courier New"/>
              <a:ea typeface="Courier New"/>
              <a:cs typeface="Courier New"/>
              <a:sym typeface="Courier New"/>
            </a:endParaRPr>
          </a:p>
        </p:txBody>
      </p:sp>
      <p:sp>
        <p:nvSpPr>
          <p:cNvPr id="192" name="Google Shape;192;p29"/>
          <p:cNvSpPr txBox="1">
            <a:spLocks noGrp="1"/>
          </p:cNvSpPr>
          <p:nvPr>
            <p:ph type="body" idx="1"/>
          </p:nvPr>
        </p:nvSpPr>
        <p:spPr>
          <a:xfrm>
            <a:off x="5485050" y="2370725"/>
            <a:ext cx="3536100" cy="3099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Reshape the NumPy array to a 33x33 array</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Display the image</a:t>
            </a:r>
            <a:endParaRPr dirty="0"/>
          </a:p>
        </p:txBody>
      </p:sp>
      <p:sp>
        <p:nvSpPr>
          <p:cNvPr id="193" name="Google Shape;193;p29"/>
          <p:cNvSpPr txBox="1">
            <a:spLocks noGrp="1"/>
          </p:cNvSpPr>
          <p:nvPr>
            <p:ph type="body" idx="1"/>
          </p:nvPr>
        </p:nvSpPr>
        <p:spPr>
          <a:xfrm>
            <a:off x="235550" y="933600"/>
            <a:ext cx="8785500" cy="535500"/>
          </a:xfrm>
          <a:prstGeom prst="rect">
            <a:avLst/>
          </a:prstGeom>
        </p:spPr>
        <p:txBody>
          <a:bodyPr spcFirstLastPara="1" wrap="square" lIns="91425" tIns="91425" rIns="91425" bIns="91425" anchor="t" anchorCtr="0">
            <a:normAutofit fontScale="92500"/>
          </a:bodyPr>
          <a:lstStyle/>
          <a:p>
            <a:pPr marL="0" lvl="0" indent="0" algn="l" rtl="0">
              <a:spcBef>
                <a:spcPts val="0"/>
              </a:spcBef>
              <a:spcAft>
                <a:spcPts val="0"/>
              </a:spcAft>
              <a:buNone/>
            </a:pPr>
            <a:r>
              <a:rPr lang="en" dirty="0"/>
              <a:t>By observation, 1089 = 33</a:t>
            </a:r>
            <a:r>
              <a:rPr lang="en" baseline="30000" dirty="0"/>
              <a:t>2</a:t>
            </a:r>
            <a:r>
              <a:rPr lang="en" dirty="0"/>
              <a:t>, and we posit that the master image is a 33x33 pixel image.</a:t>
            </a:r>
            <a:endParaRPr dirty="0"/>
          </a:p>
        </p:txBody>
      </p:sp>
      <p:sp>
        <p:nvSpPr>
          <p:cNvPr id="194" name="Google Shape;194;p29"/>
          <p:cNvSpPr/>
          <p:nvPr/>
        </p:nvSpPr>
        <p:spPr>
          <a:xfrm>
            <a:off x="140150" y="2388519"/>
            <a:ext cx="8880900" cy="8727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9"/>
          <p:cNvSpPr/>
          <p:nvPr/>
        </p:nvSpPr>
        <p:spPr>
          <a:xfrm>
            <a:off x="140150" y="3261219"/>
            <a:ext cx="8880900" cy="9192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5"/>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19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30"/>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3(a): Scaling up to thousands of patterns</a:t>
            </a:r>
            <a:endParaRPr/>
          </a:p>
        </p:txBody>
      </p:sp>
      <p:sp>
        <p:nvSpPr>
          <p:cNvPr id="201" name="Google Shape;201;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18</a:t>
            </a:fld>
            <a:endParaRPr/>
          </a:p>
        </p:txBody>
      </p:sp>
      <p:grpSp>
        <p:nvGrpSpPr>
          <p:cNvPr id="47" name="Group 46">
            <a:extLst>
              <a:ext uri="{FF2B5EF4-FFF2-40B4-BE49-F238E27FC236}">
                <a16:creationId xmlns:a16="http://schemas.microsoft.com/office/drawing/2014/main" id="{1CE790B3-FFC4-C8B3-1FE3-F7B7C119540D}"/>
              </a:ext>
            </a:extLst>
          </p:cNvPr>
          <p:cNvGrpSpPr/>
          <p:nvPr/>
        </p:nvGrpSpPr>
        <p:grpSpPr>
          <a:xfrm>
            <a:off x="956640" y="2171203"/>
            <a:ext cx="1602188" cy="400547"/>
            <a:chOff x="728040" y="2171203"/>
            <a:chExt cx="1602188" cy="400547"/>
          </a:xfrm>
          <a:solidFill>
            <a:schemeClr val="accent6"/>
          </a:solidFill>
        </p:grpSpPr>
        <p:sp>
          <p:nvSpPr>
            <p:cNvPr id="3" name="Rectangle 2">
              <a:extLst>
                <a:ext uri="{FF2B5EF4-FFF2-40B4-BE49-F238E27FC236}">
                  <a16:creationId xmlns:a16="http://schemas.microsoft.com/office/drawing/2014/main" id="{ECC90E76-E8C4-8986-AE97-7DD868BF0907}"/>
                </a:ext>
              </a:extLst>
            </p:cNvPr>
            <p:cNvSpPr/>
            <p:nvPr/>
          </p:nvSpPr>
          <p:spPr>
            <a:xfrm>
              <a:off x="728040"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6DF992A7-3F63-A042-DEE8-52851C3DB8C1}"/>
                </a:ext>
              </a:extLst>
            </p:cNvPr>
            <p:cNvSpPr/>
            <p:nvPr/>
          </p:nvSpPr>
          <p:spPr>
            <a:xfrm>
              <a:off x="1128587"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E37B0D7-5E83-7516-C9F1-51C24A5447EC}"/>
                </a:ext>
              </a:extLst>
            </p:cNvPr>
            <p:cNvSpPr/>
            <p:nvPr/>
          </p:nvSpPr>
          <p:spPr>
            <a:xfrm>
              <a:off x="1529134"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BC55365-6758-76DF-C7C7-9422E2F8BB20}"/>
                </a:ext>
              </a:extLst>
            </p:cNvPr>
            <p:cNvSpPr/>
            <p:nvPr/>
          </p:nvSpPr>
          <p:spPr>
            <a:xfrm>
              <a:off x="1929681"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8" name="Group 47">
            <a:extLst>
              <a:ext uri="{FF2B5EF4-FFF2-40B4-BE49-F238E27FC236}">
                <a16:creationId xmlns:a16="http://schemas.microsoft.com/office/drawing/2014/main" id="{607B3AB9-9004-C42C-9774-097D757E5178}"/>
              </a:ext>
            </a:extLst>
          </p:cNvPr>
          <p:cNvGrpSpPr/>
          <p:nvPr/>
        </p:nvGrpSpPr>
        <p:grpSpPr>
          <a:xfrm>
            <a:off x="2540439" y="2174682"/>
            <a:ext cx="1602188" cy="400547"/>
            <a:chOff x="728040" y="2171203"/>
            <a:chExt cx="1602188" cy="400547"/>
          </a:xfrm>
          <a:solidFill>
            <a:schemeClr val="accent6"/>
          </a:solidFill>
        </p:grpSpPr>
        <p:sp>
          <p:nvSpPr>
            <p:cNvPr id="49" name="Rectangle 48">
              <a:extLst>
                <a:ext uri="{FF2B5EF4-FFF2-40B4-BE49-F238E27FC236}">
                  <a16:creationId xmlns:a16="http://schemas.microsoft.com/office/drawing/2014/main" id="{6DBEBC65-B18C-07E2-719D-6B6562CD42D1}"/>
                </a:ext>
              </a:extLst>
            </p:cNvPr>
            <p:cNvSpPr/>
            <p:nvPr/>
          </p:nvSpPr>
          <p:spPr>
            <a:xfrm>
              <a:off x="728040"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E3E6EC5A-D0DE-14F8-6358-897158AE33BA}"/>
                </a:ext>
              </a:extLst>
            </p:cNvPr>
            <p:cNvSpPr/>
            <p:nvPr/>
          </p:nvSpPr>
          <p:spPr>
            <a:xfrm>
              <a:off x="1128587"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04E86F77-9BB1-A133-ECF0-A8DAC2FE1005}"/>
                </a:ext>
              </a:extLst>
            </p:cNvPr>
            <p:cNvSpPr/>
            <p:nvPr/>
          </p:nvSpPr>
          <p:spPr>
            <a:xfrm>
              <a:off x="1529134"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CC2FD256-0F42-4367-03EE-02818A19280B}"/>
                </a:ext>
              </a:extLst>
            </p:cNvPr>
            <p:cNvSpPr/>
            <p:nvPr/>
          </p:nvSpPr>
          <p:spPr>
            <a:xfrm>
              <a:off x="1929681"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3" name="Group 52">
            <a:extLst>
              <a:ext uri="{FF2B5EF4-FFF2-40B4-BE49-F238E27FC236}">
                <a16:creationId xmlns:a16="http://schemas.microsoft.com/office/drawing/2014/main" id="{702966E7-FCFF-43F0-A7CA-8A3CEA375A9A}"/>
              </a:ext>
            </a:extLst>
          </p:cNvPr>
          <p:cNvGrpSpPr/>
          <p:nvPr/>
        </p:nvGrpSpPr>
        <p:grpSpPr>
          <a:xfrm>
            <a:off x="4142627" y="2171203"/>
            <a:ext cx="1602188" cy="400547"/>
            <a:chOff x="728040" y="2171203"/>
            <a:chExt cx="1602188" cy="400547"/>
          </a:xfrm>
          <a:solidFill>
            <a:schemeClr val="accent6"/>
          </a:solidFill>
        </p:grpSpPr>
        <p:sp>
          <p:nvSpPr>
            <p:cNvPr id="54" name="Rectangle 53">
              <a:extLst>
                <a:ext uri="{FF2B5EF4-FFF2-40B4-BE49-F238E27FC236}">
                  <a16:creationId xmlns:a16="http://schemas.microsoft.com/office/drawing/2014/main" id="{81603BCF-AEE0-E275-34AD-975F7942F4E3}"/>
                </a:ext>
              </a:extLst>
            </p:cNvPr>
            <p:cNvSpPr/>
            <p:nvPr/>
          </p:nvSpPr>
          <p:spPr>
            <a:xfrm>
              <a:off x="728040"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258FB640-915F-3990-7604-E5AC23B92C6E}"/>
                </a:ext>
              </a:extLst>
            </p:cNvPr>
            <p:cNvSpPr/>
            <p:nvPr/>
          </p:nvSpPr>
          <p:spPr>
            <a:xfrm>
              <a:off x="1128587" y="2171203"/>
              <a:ext cx="400547" cy="400547"/>
            </a:xfrm>
            <a:prstGeom prst="rect">
              <a:avLst/>
            </a:prstGeom>
            <a:solidFill>
              <a:srgbClr val="7030A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a:extLst>
                <a:ext uri="{FF2B5EF4-FFF2-40B4-BE49-F238E27FC236}">
                  <a16:creationId xmlns:a16="http://schemas.microsoft.com/office/drawing/2014/main" id="{8CC75507-F64A-0DA8-D19E-948DC72D2004}"/>
                </a:ext>
              </a:extLst>
            </p:cNvPr>
            <p:cNvSpPr/>
            <p:nvPr/>
          </p:nvSpPr>
          <p:spPr>
            <a:xfrm>
              <a:off x="1529134"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8CAF8AFC-0478-950C-AE40-ABA8ECFCC9DE}"/>
                </a:ext>
              </a:extLst>
            </p:cNvPr>
            <p:cNvSpPr/>
            <p:nvPr/>
          </p:nvSpPr>
          <p:spPr>
            <a:xfrm>
              <a:off x="1929681" y="2171203"/>
              <a:ext cx="400547" cy="400547"/>
            </a:xfrm>
            <a:prstGeom prst="rect">
              <a:avLst/>
            </a:prstGeom>
            <a:solidFill>
              <a:srgbClr val="7030A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8" name="Group 57">
            <a:extLst>
              <a:ext uri="{FF2B5EF4-FFF2-40B4-BE49-F238E27FC236}">
                <a16:creationId xmlns:a16="http://schemas.microsoft.com/office/drawing/2014/main" id="{16E77E26-F5E1-A7AD-082E-4533B61A5799}"/>
              </a:ext>
            </a:extLst>
          </p:cNvPr>
          <p:cNvGrpSpPr/>
          <p:nvPr/>
        </p:nvGrpSpPr>
        <p:grpSpPr>
          <a:xfrm>
            <a:off x="5744815" y="2171203"/>
            <a:ext cx="1602188" cy="400547"/>
            <a:chOff x="728040" y="2171203"/>
            <a:chExt cx="1602188" cy="400547"/>
          </a:xfrm>
          <a:solidFill>
            <a:schemeClr val="accent6"/>
          </a:solidFill>
        </p:grpSpPr>
        <p:sp>
          <p:nvSpPr>
            <p:cNvPr id="59" name="Rectangle 58">
              <a:extLst>
                <a:ext uri="{FF2B5EF4-FFF2-40B4-BE49-F238E27FC236}">
                  <a16:creationId xmlns:a16="http://schemas.microsoft.com/office/drawing/2014/main" id="{A2B7566C-81B0-9381-0DC1-A58F22C0DA4F}"/>
                </a:ext>
              </a:extLst>
            </p:cNvPr>
            <p:cNvSpPr/>
            <p:nvPr/>
          </p:nvSpPr>
          <p:spPr>
            <a:xfrm>
              <a:off x="728040"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AF5D4AA3-FEC6-561C-0C72-BB3A39CF2652}"/>
                </a:ext>
              </a:extLst>
            </p:cNvPr>
            <p:cNvSpPr/>
            <p:nvPr/>
          </p:nvSpPr>
          <p:spPr>
            <a:xfrm>
              <a:off x="1128587"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FD08A704-E39F-C0CC-52D0-EC22EC939F42}"/>
                </a:ext>
              </a:extLst>
            </p:cNvPr>
            <p:cNvSpPr/>
            <p:nvPr/>
          </p:nvSpPr>
          <p:spPr>
            <a:xfrm>
              <a:off x="1529134"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755C4EF8-B34A-8342-8492-994F0054BD29}"/>
                </a:ext>
              </a:extLst>
            </p:cNvPr>
            <p:cNvSpPr/>
            <p:nvPr/>
          </p:nvSpPr>
          <p:spPr>
            <a:xfrm>
              <a:off x="1929681"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9">
          <a:extLst>
            <a:ext uri="{FF2B5EF4-FFF2-40B4-BE49-F238E27FC236}">
              <a16:creationId xmlns:a16="http://schemas.microsoft.com/office/drawing/2014/main" id="{72BFCADF-5A2D-3968-B5CE-F5C5774F3365}"/>
            </a:ext>
          </a:extLst>
        </p:cNvPr>
        <p:cNvGrpSpPr/>
        <p:nvPr/>
      </p:nvGrpSpPr>
      <p:grpSpPr>
        <a:xfrm>
          <a:off x="0" y="0"/>
          <a:ext cx="0" cy="0"/>
          <a:chOff x="0" y="0"/>
          <a:chExt cx="0" cy="0"/>
        </a:xfrm>
      </p:grpSpPr>
      <p:sp>
        <p:nvSpPr>
          <p:cNvPr id="200" name="Google Shape;200;p30">
            <a:extLst>
              <a:ext uri="{FF2B5EF4-FFF2-40B4-BE49-F238E27FC236}">
                <a16:creationId xmlns:a16="http://schemas.microsoft.com/office/drawing/2014/main" id="{C18A3F2F-0015-FB1A-3968-30F8A38A66FF}"/>
              </a:ext>
            </a:extLst>
          </p:cNvPr>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3(a): Scaling up to thousands of patterns</a:t>
            </a:r>
            <a:endParaRPr/>
          </a:p>
        </p:txBody>
      </p:sp>
      <p:sp>
        <p:nvSpPr>
          <p:cNvPr id="201" name="Google Shape;201;p30">
            <a:extLst>
              <a:ext uri="{FF2B5EF4-FFF2-40B4-BE49-F238E27FC236}">
                <a16:creationId xmlns:a16="http://schemas.microsoft.com/office/drawing/2014/main" id="{BB0B27D5-3B1C-BAA9-C594-E781BBC8E9A6}"/>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19</a:t>
            </a:fld>
            <a:endParaRPr/>
          </a:p>
        </p:txBody>
      </p:sp>
      <p:grpSp>
        <p:nvGrpSpPr>
          <p:cNvPr id="47" name="Group 46">
            <a:extLst>
              <a:ext uri="{FF2B5EF4-FFF2-40B4-BE49-F238E27FC236}">
                <a16:creationId xmlns:a16="http://schemas.microsoft.com/office/drawing/2014/main" id="{5055EE63-E718-2109-1760-3DEBBB69DFD9}"/>
              </a:ext>
            </a:extLst>
          </p:cNvPr>
          <p:cNvGrpSpPr/>
          <p:nvPr/>
        </p:nvGrpSpPr>
        <p:grpSpPr>
          <a:xfrm>
            <a:off x="3371560" y="1686702"/>
            <a:ext cx="1602188" cy="400547"/>
            <a:chOff x="728040" y="2171203"/>
            <a:chExt cx="1602188" cy="400547"/>
          </a:xfrm>
          <a:solidFill>
            <a:schemeClr val="accent6"/>
          </a:solidFill>
        </p:grpSpPr>
        <p:sp>
          <p:nvSpPr>
            <p:cNvPr id="3" name="Rectangle 2">
              <a:extLst>
                <a:ext uri="{FF2B5EF4-FFF2-40B4-BE49-F238E27FC236}">
                  <a16:creationId xmlns:a16="http://schemas.microsoft.com/office/drawing/2014/main" id="{ECE5303D-E513-ECA8-C738-4B6EDF3BC503}"/>
                </a:ext>
              </a:extLst>
            </p:cNvPr>
            <p:cNvSpPr/>
            <p:nvPr/>
          </p:nvSpPr>
          <p:spPr>
            <a:xfrm>
              <a:off x="728040"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4BF7A8DB-F479-371D-6867-4D5DA5362BEE}"/>
                </a:ext>
              </a:extLst>
            </p:cNvPr>
            <p:cNvSpPr/>
            <p:nvPr/>
          </p:nvSpPr>
          <p:spPr>
            <a:xfrm>
              <a:off x="1128587"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3D1BB77-18C3-97B5-1CCF-A36F2FF37C98}"/>
                </a:ext>
              </a:extLst>
            </p:cNvPr>
            <p:cNvSpPr/>
            <p:nvPr/>
          </p:nvSpPr>
          <p:spPr>
            <a:xfrm>
              <a:off x="1529134"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08935FE7-B771-E749-2B5D-173B493D719D}"/>
                </a:ext>
              </a:extLst>
            </p:cNvPr>
            <p:cNvSpPr/>
            <p:nvPr/>
          </p:nvSpPr>
          <p:spPr>
            <a:xfrm>
              <a:off x="1929681"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8" name="Group 47">
            <a:extLst>
              <a:ext uri="{FF2B5EF4-FFF2-40B4-BE49-F238E27FC236}">
                <a16:creationId xmlns:a16="http://schemas.microsoft.com/office/drawing/2014/main" id="{F8200F6D-AE57-D6FF-A71F-0CB12891F389}"/>
              </a:ext>
            </a:extLst>
          </p:cNvPr>
          <p:cNvGrpSpPr/>
          <p:nvPr/>
        </p:nvGrpSpPr>
        <p:grpSpPr>
          <a:xfrm>
            <a:off x="3371560" y="2087249"/>
            <a:ext cx="1602188" cy="400547"/>
            <a:chOff x="728040" y="2171203"/>
            <a:chExt cx="1602188" cy="400547"/>
          </a:xfrm>
          <a:solidFill>
            <a:schemeClr val="accent6"/>
          </a:solidFill>
        </p:grpSpPr>
        <p:sp>
          <p:nvSpPr>
            <p:cNvPr id="49" name="Rectangle 48">
              <a:extLst>
                <a:ext uri="{FF2B5EF4-FFF2-40B4-BE49-F238E27FC236}">
                  <a16:creationId xmlns:a16="http://schemas.microsoft.com/office/drawing/2014/main" id="{5C397D04-0693-790F-61DC-D03564A9B4EC}"/>
                </a:ext>
              </a:extLst>
            </p:cNvPr>
            <p:cNvSpPr/>
            <p:nvPr/>
          </p:nvSpPr>
          <p:spPr>
            <a:xfrm>
              <a:off x="728040"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C7A02A72-9DAD-A2C7-8D22-3337B21A010C}"/>
                </a:ext>
              </a:extLst>
            </p:cNvPr>
            <p:cNvSpPr/>
            <p:nvPr/>
          </p:nvSpPr>
          <p:spPr>
            <a:xfrm>
              <a:off x="1128587"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AEAE1740-84AA-1106-314E-0DC5EEF763E7}"/>
                </a:ext>
              </a:extLst>
            </p:cNvPr>
            <p:cNvSpPr/>
            <p:nvPr/>
          </p:nvSpPr>
          <p:spPr>
            <a:xfrm>
              <a:off x="1529134"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8FC8EE13-6F93-5B29-84AA-7A87A8F1E4EC}"/>
                </a:ext>
              </a:extLst>
            </p:cNvPr>
            <p:cNvSpPr/>
            <p:nvPr/>
          </p:nvSpPr>
          <p:spPr>
            <a:xfrm>
              <a:off x="1929681"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3" name="Group 52">
            <a:extLst>
              <a:ext uri="{FF2B5EF4-FFF2-40B4-BE49-F238E27FC236}">
                <a16:creationId xmlns:a16="http://schemas.microsoft.com/office/drawing/2014/main" id="{EEA7F698-AACA-B230-8CB0-6F55FF9CA110}"/>
              </a:ext>
            </a:extLst>
          </p:cNvPr>
          <p:cNvGrpSpPr/>
          <p:nvPr/>
        </p:nvGrpSpPr>
        <p:grpSpPr>
          <a:xfrm>
            <a:off x="3371560" y="2454284"/>
            <a:ext cx="1602188" cy="400547"/>
            <a:chOff x="728040" y="2171203"/>
            <a:chExt cx="1602188" cy="400547"/>
          </a:xfrm>
          <a:solidFill>
            <a:schemeClr val="accent6"/>
          </a:solidFill>
        </p:grpSpPr>
        <p:sp>
          <p:nvSpPr>
            <p:cNvPr id="54" name="Rectangle 53">
              <a:extLst>
                <a:ext uri="{FF2B5EF4-FFF2-40B4-BE49-F238E27FC236}">
                  <a16:creationId xmlns:a16="http://schemas.microsoft.com/office/drawing/2014/main" id="{2B0443DB-67DA-121E-916E-CCCC27CB4E56}"/>
                </a:ext>
              </a:extLst>
            </p:cNvPr>
            <p:cNvSpPr/>
            <p:nvPr/>
          </p:nvSpPr>
          <p:spPr>
            <a:xfrm>
              <a:off x="728040"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82C71C26-EC9D-D6E4-1275-67159C1BFC2F}"/>
                </a:ext>
              </a:extLst>
            </p:cNvPr>
            <p:cNvSpPr/>
            <p:nvPr/>
          </p:nvSpPr>
          <p:spPr>
            <a:xfrm>
              <a:off x="1128587" y="2171203"/>
              <a:ext cx="400547" cy="400547"/>
            </a:xfrm>
            <a:prstGeom prst="rect">
              <a:avLst/>
            </a:prstGeom>
            <a:solidFill>
              <a:srgbClr val="7030A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a:extLst>
                <a:ext uri="{FF2B5EF4-FFF2-40B4-BE49-F238E27FC236}">
                  <a16:creationId xmlns:a16="http://schemas.microsoft.com/office/drawing/2014/main" id="{FC423A19-B8C4-CC69-505E-36C33BFA78E2}"/>
                </a:ext>
              </a:extLst>
            </p:cNvPr>
            <p:cNvSpPr/>
            <p:nvPr/>
          </p:nvSpPr>
          <p:spPr>
            <a:xfrm>
              <a:off x="1529134"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BF541348-B35B-7C1C-69EE-C10ABC35268B}"/>
                </a:ext>
              </a:extLst>
            </p:cNvPr>
            <p:cNvSpPr/>
            <p:nvPr/>
          </p:nvSpPr>
          <p:spPr>
            <a:xfrm>
              <a:off x="1929681" y="2171203"/>
              <a:ext cx="400547" cy="400547"/>
            </a:xfrm>
            <a:prstGeom prst="rect">
              <a:avLst/>
            </a:prstGeom>
            <a:solidFill>
              <a:srgbClr val="7030A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8" name="Group 57">
            <a:extLst>
              <a:ext uri="{FF2B5EF4-FFF2-40B4-BE49-F238E27FC236}">
                <a16:creationId xmlns:a16="http://schemas.microsoft.com/office/drawing/2014/main" id="{DB1EC9DF-41AD-8AB1-F206-D32BAD79D842}"/>
              </a:ext>
            </a:extLst>
          </p:cNvPr>
          <p:cNvGrpSpPr/>
          <p:nvPr/>
        </p:nvGrpSpPr>
        <p:grpSpPr>
          <a:xfrm>
            <a:off x="3371560" y="2821319"/>
            <a:ext cx="1602188" cy="400547"/>
            <a:chOff x="728040" y="2171203"/>
            <a:chExt cx="1602188" cy="400547"/>
          </a:xfrm>
          <a:solidFill>
            <a:schemeClr val="accent6"/>
          </a:solidFill>
        </p:grpSpPr>
        <p:sp>
          <p:nvSpPr>
            <p:cNvPr id="59" name="Rectangle 58">
              <a:extLst>
                <a:ext uri="{FF2B5EF4-FFF2-40B4-BE49-F238E27FC236}">
                  <a16:creationId xmlns:a16="http://schemas.microsoft.com/office/drawing/2014/main" id="{C4789E9E-6307-E2B0-6724-2214C4BF0A97}"/>
                </a:ext>
              </a:extLst>
            </p:cNvPr>
            <p:cNvSpPr/>
            <p:nvPr/>
          </p:nvSpPr>
          <p:spPr>
            <a:xfrm>
              <a:off x="728040"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529DFBF6-CF9D-4944-C388-057719664C92}"/>
                </a:ext>
              </a:extLst>
            </p:cNvPr>
            <p:cNvSpPr/>
            <p:nvPr/>
          </p:nvSpPr>
          <p:spPr>
            <a:xfrm>
              <a:off x="1128587"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74128DBB-6B3B-EF27-4240-CF71F7FDF343}"/>
                </a:ext>
              </a:extLst>
            </p:cNvPr>
            <p:cNvSpPr/>
            <p:nvPr/>
          </p:nvSpPr>
          <p:spPr>
            <a:xfrm>
              <a:off x="1529134"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86FD9E9E-B3B9-B58B-205F-8952CB5D5E0B}"/>
                </a:ext>
              </a:extLst>
            </p:cNvPr>
            <p:cNvSpPr/>
            <p:nvPr/>
          </p:nvSpPr>
          <p:spPr>
            <a:xfrm>
              <a:off x="1929681" y="2171203"/>
              <a:ext cx="400547" cy="400547"/>
            </a:xfrm>
            <a:prstGeom prst="rect">
              <a:avLst/>
            </a:prstGeom>
            <a:gr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52058939"/>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Introduction to the problem</a:t>
            </a:r>
            <a:endParaRPr/>
          </a:p>
        </p:txBody>
      </p:sp>
      <p:sp>
        <p:nvSpPr>
          <p:cNvPr id="62" name="Google Shape;62;p14"/>
          <p:cNvSpPr txBox="1">
            <a:spLocks noGrp="1"/>
          </p:cNvSpPr>
          <p:nvPr>
            <p:ph type="body" idx="1"/>
          </p:nvPr>
        </p:nvSpPr>
        <p:spPr>
          <a:xfrm>
            <a:off x="235550" y="845675"/>
            <a:ext cx="44820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b="1"/>
              <a:t>Single-particle imaging (SPI)</a:t>
            </a:r>
            <a:r>
              <a:rPr lang="en"/>
              <a:t> is a technique to determine the 3D structure of fragile biomolecules like proteins. It uses ultrafast X-ray pulses to capture a single image of a molecule at a time.</a:t>
            </a:r>
            <a:endParaRPr/>
          </a:p>
        </p:txBody>
      </p:sp>
      <p:sp>
        <p:nvSpPr>
          <p:cNvPr id="63" name="Google Shape;63;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a:t>
            </a:fld>
            <a:endParaRPr/>
          </a:p>
        </p:txBody>
      </p:sp>
      <p:pic>
        <p:nvPicPr>
          <p:cNvPr id="64" name="Google Shape;64;p14"/>
          <p:cNvPicPr preferRelativeResize="0"/>
          <p:nvPr/>
        </p:nvPicPr>
        <p:blipFill>
          <a:blip r:embed="rId3">
            <a:alphaModFix/>
          </a:blip>
          <a:stretch>
            <a:fillRect/>
          </a:stretch>
        </p:blipFill>
        <p:spPr>
          <a:xfrm>
            <a:off x="5085175" y="892450"/>
            <a:ext cx="3770772" cy="3770772"/>
          </a:xfrm>
          <a:prstGeom prst="rect">
            <a:avLst/>
          </a:prstGeom>
          <a:noFill/>
          <a:ln>
            <a:noFill/>
          </a:ln>
        </p:spPr>
      </p:pic>
      <p:sp>
        <p:nvSpPr>
          <p:cNvPr id="65" name="Google Shape;65;p14"/>
          <p:cNvSpPr txBox="1"/>
          <p:nvPr/>
        </p:nvSpPr>
        <p:spPr>
          <a:xfrm>
            <a:off x="235550" y="4820400"/>
            <a:ext cx="43449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solidFill>
                  <a:schemeClr val="dk2"/>
                </a:solidFill>
                <a:latin typeface="Lato"/>
                <a:ea typeface="Lato"/>
                <a:cs typeface="Lato"/>
                <a:sym typeface="Lato"/>
              </a:rPr>
              <a:t>Credit: Coherent Imaging Division, Center for Free-Electron Laser Science (CFEL)</a:t>
            </a:r>
            <a:endParaRPr sz="900">
              <a:solidFill>
                <a:schemeClr val="dk2"/>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9">
          <a:extLst>
            <a:ext uri="{FF2B5EF4-FFF2-40B4-BE49-F238E27FC236}">
              <a16:creationId xmlns:a16="http://schemas.microsoft.com/office/drawing/2014/main" id="{B27C149C-16F1-4382-A41E-EF420AE635F4}"/>
            </a:ext>
          </a:extLst>
        </p:cNvPr>
        <p:cNvGrpSpPr/>
        <p:nvPr/>
      </p:nvGrpSpPr>
      <p:grpSpPr>
        <a:xfrm>
          <a:off x="0" y="0"/>
          <a:ext cx="0" cy="0"/>
          <a:chOff x="0" y="0"/>
          <a:chExt cx="0" cy="0"/>
        </a:xfrm>
      </p:grpSpPr>
      <p:sp>
        <p:nvSpPr>
          <p:cNvPr id="200" name="Google Shape;200;p30">
            <a:extLst>
              <a:ext uri="{FF2B5EF4-FFF2-40B4-BE49-F238E27FC236}">
                <a16:creationId xmlns:a16="http://schemas.microsoft.com/office/drawing/2014/main" id="{1E475969-8EAA-52A9-0AF1-B8A2B158B82A}"/>
              </a:ext>
            </a:extLst>
          </p:cNvPr>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3(a): Scaling up to thousands of patterns</a:t>
            </a:r>
            <a:endParaRPr/>
          </a:p>
        </p:txBody>
      </p:sp>
      <p:sp>
        <p:nvSpPr>
          <p:cNvPr id="201" name="Google Shape;201;p30">
            <a:extLst>
              <a:ext uri="{FF2B5EF4-FFF2-40B4-BE49-F238E27FC236}">
                <a16:creationId xmlns:a16="http://schemas.microsoft.com/office/drawing/2014/main" id="{23C307CB-D3A9-A2FD-435B-27CD4EA5A75E}"/>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20</a:t>
            </a:fld>
            <a:endParaRPr/>
          </a:p>
        </p:txBody>
      </p:sp>
      <p:pic>
        <p:nvPicPr>
          <p:cNvPr id="202" name="Google Shape;202;p30">
            <a:extLst>
              <a:ext uri="{FF2B5EF4-FFF2-40B4-BE49-F238E27FC236}">
                <a16:creationId xmlns:a16="http://schemas.microsoft.com/office/drawing/2014/main" id="{3F38271A-26A3-8EC5-BD58-0498CA677A24}"/>
              </a:ext>
            </a:extLst>
          </p:cNvPr>
          <p:cNvPicPr preferRelativeResize="0"/>
          <p:nvPr/>
        </p:nvPicPr>
        <p:blipFill>
          <a:blip r:embed="rId3">
            <a:alphaModFix/>
          </a:blip>
          <a:stretch>
            <a:fillRect/>
          </a:stretch>
        </p:blipFill>
        <p:spPr>
          <a:xfrm>
            <a:off x="2719388" y="958000"/>
            <a:ext cx="3705225" cy="3705225"/>
          </a:xfrm>
          <a:prstGeom prst="rect">
            <a:avLst/>
          </a:prstGeom>
          <a:noFill/>
          <a:ln>
            <a:noFill/>
          </a:ln>
        </p:spPr>
      </p:pic>
    </p:spTree>
    <p:extLst>
      <p:ext uri="{BB962C8B-B14F-4D97-AF65-F5344CB8AC3E}">
        <p14:creationId xmlns:p14="http://schemas.microsoft.com/office/powerpoint/2010/main" val="8937623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1"/>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3(b): Scaling up to thousands of patterns</a:t>
            </a:r>
            <a:endParaRPr/>
          </a:p>
        </p:txBody>
      </p:sp>
      <p:sp>
        <p:nvSpPr>
          <p:cNvPr id="208" name="Google Shape;208;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21</a:t>
            </a:fld>
            <a:endParaRPr/>
          </a:p>
        </p:txBody>
      </p:sp>
      <p:sp>
        <p:nvSpPr>
          <p:cNvPr id="209" name="Google Shape;209;p31"/>
          <p:cNvSpPr txBox="1">
            <a:spLocks noGrp="1"/>
          </p:cNvSpPr>
          <p:nvPr>
            <p:ph type="body" idx="1"/>
          </p:nvPr>
        </p:nvSpPr>
        <p:spPr>
          <a:xfrm>
            <a:off x="5485050" y="845675"/>
            <a:ext cx="35361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Generate four rotated versions of master image</a:t>
            </a:r>
            <a:endParaRPr dirty="0"/>
          </a:p>
          <a:p>
            <a:pPr marL="0" lvl="0" indent="0" algn="l" rtl="0">
              <a:spcBef>
                <a:spcPts val="0"/>
              </a:spcBef>
              <a:spcAft>
                <a:spcPts val="0"/>
              </a:spcAft>
              <a:buNone/>
            </a:pPr>
            <a:endParaRPr sz="1100" dirty="0"/>
          </a:p>
          <a:p>
            <a:pPr marL="0" lvl="0" indent="0" algn="l" rtl="0">
              <a:spcBef>
                <a:spcPts val="0"/>
              </a:spcBef>
              <a:spcAft>
                <a:spcPts val="0"/>
              </a:spcAft>
              <a:buNone/>
            </a:pPr>
            <a:r>
              <a:rPr lang="en" dirty="0"/>
              <a:t>Reshape all patterns to 33x33 arrays</a:t>
            </a:r>
            <a:endParaRPr dirty="0"/>
          </a:p>
          <a:p>
            <a:pPr marL="0" lvl="0" indent="0" algn="l" rtl="0">
              <a:spcBef>
                <a:spcPts val="0"/>
              </a:spcBef>
              <a:spcAft>
                <a:spcPts val="0"/>
              </a:spcAft>
              <a:buNone/>
            </a:pPr>
            <a:r>
              <a:rPr lang="en" dirty="0"/>
              <a:t>Count number of patterns in each orientation</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lang="en" dirty="0"/>
          </a:p>
          <a:p>
            <a:pPr marL="0" lvl="0" indent="0" algn="l" rtl="0">
              <a:spcBef>
                <a:spcPts val="0"/>
              </a:spcBef>
              <a:spcAft>
                <a:spcPts val="0"/>
              </a:spcAft>
              <a:buNone/>
            </a:pPr>
            <a:r>
              <a:rPr lang="en" dirty="0"/>
              <a:t>Output number of patterns in each orientation</a:t>
            </a:r>
            <a:endParaRPr dirty="0"/>
          </a:p>
        </p:txBody>
      </p:sp>
      <p:sp>
        <p:nvSpPr>
          <p:cNvPr id="210" name="Google Shape;210;p31"/>
          <p:cNvSpPr/>
          <p:nvPr/>
        </p:nvSpPr>
        <p:spPr>
          <a:xfrm>
            <a:off x="131550" y="1586824"/>
            <a:ext cx="8880900" cy="1759879"/>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
        <p:nvSpPr>
          <p:cNvPr id="211" name="Google Shape;211;p31"/>
          <p:cNvSpPr/>
          <p:nvPr/>
        </p:nvSpPr>
        <p:spPr>
          <a:xfrm>
            <a:off x="131550" y="3346704"/>
            <a:ext cx="8880900" cy="1422045"/>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
        <p:nvSpPr>
          <p:cNvPr id="212" name="Google Shape;212;p31"/>
          <p:cNvSpPr/>
          <p:nvPr/>
        </p:nvSpPr>
        <p:spPr>
          <a:xfrm>
            <a:off x="131550" y="845675"/>
            <a:ext cx="8880900" cy="7413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
        <p:nvSpPr>
          <p:cNvPr id="213" name="Google Shape;213;p31"/>
          <p:cNvSpPr txBox="1">
            <a:spLocks noGrp="1"/>
          </p:cNvSpPr>
          <p:nvPr>
            <p:ph type="body" idx="1"/>
          </p:nvPr>
        </p:nvSpPr>
        <p:spPr>
          <a:xfrm>
            <a:off x="235550" y="845675"/>
            <a:ext cx="5249700" cy="37233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sz="1600" dirty="0">
                <a:latin typeface="Courier New"/>
                <a:ea typeface="Courier New"/>
                <a:cs typeface="Courier New"/>
                <a:sym typeface="Courier New"/>
              </a:rPr>
              <a:t>rots = rotate(task3_ref)</a:t>
            </a:r>
            <a:endParaRPr sz="1600" dirty="0">
              <a:latin typeface="Courier New"/>
              <a:ea typeface="Courier New"/>
              <a:cs typeface="Courier New"/>
              <a:sym typeface="Courier New"/>
            </a:endParaRPr>
          </a:p>
          <a:p>
            <a:pPr marL="0" lvl="0" indent="0" algn="l" rtl="0">
              <a:spcBef>
                <a:spcPts val="0"/>
              </a:spcBef>
              <a:spcAft>
                <a:spcPts val="0"/>
              </a:spcAft>
              <a:buNone/>
            </a:pPr>
            <a:endParaRPr sz="1600" dirty="0">
              <a:latin typeface="Courier New"/>
              <a:ea typeface="Courier New"/>
              <a:cs typeface="Courier New"/>
              <a:sym typeface="Courier New"/>
            </a:endParaRPr>
          </a:p>
          <a:p>
            <a:pPr marL="0" lvl="0" indent="0" algn="l" rtl="0">
              <a:spcBef>
                <a:spcPts val="0"/>
              </a:spcBef>
              <a:spcAft>
                <a:spcPts val="0"/>
              </a:spcAft>
              <a:buNone/>
            </a:pPr>
            <a:endParaRPr sz="1600" dirty="0">
              <a:latin typeface="Courier New"/>
              <a:ea typeface="Courier New"/>
              <a:cs typeface="Courier New"/>
              <a:sym typeface="Courier New"/>
            </a:endParaRPr>
          </a:p>
          <a:p>
            <a:pPr marL="0" lvl="0" indent="0" algn="l" rtl="0">
              <a:spcBef>
                <a:spcPts val="0"/>
              </a:spcBef>
              <a:spcAft>
                <a:spcPts val="0"/>
              </a:spcAft>
              <a:buNone/>
            </a:pPr>
            <a:r>
              <a:rPr lang="en" sz="1600" dirty="0">
                <a:latin typeface="Courier New"/>
                <a:ea typeface="Courier New"/>
                <a:cs typeface="Courier New"/>
                <a:sym typeface="Courier New"/>
              </a:rPr>
              <a:t>count = [0]*4</a:t>
            </a:r>
            <a:endParaRPr sz="1600" dirty="0">
              <a:latin typeface="Courier New"/>
              <a:ea typeface="Courier New"/>
              <a:cs typeface="Courier New"/>
              <a:sym typeface="Courier New"/>
            </a:endParaRPr>
          </a:p>
          <a:p>
            <a:pPr marL="0" lvl="0" indent="0" algn="l" rtl="0">
              <a:spcBef>
                <a:spcPts val="0"/>
              </a:spcBef>
              <a:spcAft>
                <a:spcPts val="0"/>
              </a:spcAft>
              <a:buNone/>
            </a:pPr>
            <a:r>
              <a:rPr lang="en" sz="1600" dirty="0">
                <a:latin typeface="Courier New"/>
                <a:ea typeface="Courier New"/>
                <a:cs typeface="Courier New"/>
                <a:sym typeface="Courier New"/>
              </a:rPr>
              <a:t>for </a:t>
            </a:r>
            <a:r>
              <a:rPr lang="en" sz="1600" dirty="0" err="1">
                <a:latin typeface="Courier New"/>
                <a:ea typeface="Courier New"/>
                <a:cs typeface="Courier New"/>
                <a:sym typeface="Courier New"/>
              </a:rPr>
              <a:t>i</a:t>
            </a:r>
            <a:r>
              <a:rPr lang="en" sz="1600" dirty="0">
                <a:latin typeface="Courier New"/>
                <a:ea typeface="Courier New"/>
                <a:cs typeface="Courier New"/>
                <a:sym typeface="Courier New"/>
              </a:rPr>
              <a:t> in range(1000):</a:t>
            </a:r>
            <a:endParaRPr sz="1600" dirty="0">
              <a:latin typeface="Courier New"/>
              <a:ea typeface="Courier New"/>
              <a:cs typeface="Courier New"/>
              <a:sym typeface="Courier New"/>
            </a:endParaRPr>
          </a:p>
          <a:p>
            <a:pPr marL="0" lvl="0" indent="0" algn="l" rtl="0">
              <a:spcBef>
                <a:spcPts val="0"/>
              </a:spcBef>
              <a:spcAft>
                <a:spcPts val="0"/>
              </a:spcAft>
              <a:buNone/>
            </a:pPr>
            <a:r>
              <a:rPr lang="en" sz="1600" dirty="0">
                <a:latin typeface="Courier New"/>
                <a:ea typeface="Courier New"/>
                <a:cs typeface="Courier New"/>
                <a:sym typeface="Courier New"/>
              </a:rPr>
              <a:t>    </a:t>
            </a:r>
            <a:r>
              <a:rPr lang="en" sz="1600" dirty="0" err="1">
                <a:latin typeface="Courier New"/>
                <a:ea typeface="Courier New"/>
                <a:cs typeface="Courier New"/>
                <a:sym typeface="Courier New"/>
              </a:rPr>
              <a:t>arr</a:t>
            </a:r>
            <a:r>
              <a:rPr lang="en" sz="1600" dirty="0">
                <a:latin typeface="Courier New"/>
                <a:ea typeface="Courier New"/>
                <a:cs typeface="Courier New"/>
                <a:sym typeface="Courier New"/>
              </a:rPr>
              <a:t> = task3[</a:t>
            </a:r>
            <a:r>
              <a:rPr lang="en" sz="1600" dirty="0" err="1">
                <a:latin typeface="Courier New"/>
                <a:ea typeface="Courier New"/>
                <a:cs typeface="Courier New"/>
                <a:sym typeface="Courier New"/>
              </a:rPr>
              <a:t>i</a:t>
            </a:r>
            <a:r>
              <a:rPr lang="en" sz="1600" dirty="0">
                <a:latin typeface="Courier New"/>
                <a:ea typeface="Courier New"/>
                <a:cs typeface="Courier New"/>
                <a:sym typeface="Courier New"/>
              </a:rPr>
              <a:t>].reshape(33,33)</a:t>
            </a:r>
            <a:endParaRPr sz="1600" dirty="0">
              <a:latin typeface="Courier New"/>
              <a:ea typeface="Courier New"/>
              <a:cs typeface="Courier New"/>
              <a:sym typeface="Courier New"/>
            </a:endParaRPr>
          </a:p>
          <a:p>
            <a:pPr marL="0" lvl="0" indent="0" algn="l" rtl="0">
              <a:spcBef>
                <a:spcPts val="0"/>
              </a:spcBef>
              <a:spcAft>
                <a:spcPts val="0"/>
              </a:spcAft>
              <a:buNone/>
            </a:pPr>
            <a:r>
              <a:rPr lang="en" sz="1600" dirty="0">
                <a:latin typeface="Courier New"/>
                <a:ea typeface="Courier New"/>
                <a:cs typeface="Courier New"/>
                <a:sym typeface="Courier New"/>
              </a:rPr>
              <a:t>    for j in range(4):</a:t>
            </a:r>
            <a:endParaRPr sz="1600" dirty="0">
              <a:latin typeface="Courier New"/>
              <a:ea typeface="Courier New"/>
              <a:cs typeface="Courier New"/>
              <a:sym typeface="Courier New"/>
            </a:endParaRPr>
          </a:p>
          <a:p>
            <a:pPr marL="0" lvl="0" indent="0" algn="l" rtl="0">
              <a:spcBef>
                <a:spcPts val="0"/>
              </a:spcBef>
              <a:spcAft>
                <a:spcPts val="0"/>
              </a:spcAft>
              <a:buNone/>
            </a:pPr>
            <a:r>
              <a:rPr lang="en" sz="1600" dirty="0">
                <a:latin typeface="Courier New"/>
                <a:ea typeface="Courier New"/>
                <a:cs typeface="Courier New"/>
                <a:sym typeface="Courier New"/>
              </a:rPr>
              <a:t>        if </a:t>
            </a:r>
            <a:r>
              <a:rPr lang="en" sz="1600" dirty="0" err="1">
                <a:latin typeface="Courier New"/>
                <a:ea typeface="Courier New"/>
                <a:cs typeface="Courier New"/>
                <a:sym typeface="Courier New"/>
              </a:rPr>
              <a:t>np.array_equal</a:t>
            </a:r>
            <a:r>
              <a:rPr lang="en" sz="1600" dirty="0">
                <a:latin typeface="Courier New"/>
                <a:ea typeface="Courier New"/>
                <a:cs typeface="Courier New"/>
                <a:sym typeface="Courier New"/>
              </a:rPr>
              <a:t>(rots[j], </a:t>
            </a:r>
            <a:r>
              <a:rPr lang="en" sz="1600" dirty="0" err="1">
                <a:latin typeface="Courier New"/>
                <a:ea typeface="Courier New"/>
                <a:cs typeface="Courier New"/>
                <a:sym typeface="Courier New"/>
              </a:rPr>
              <a:t>arr</a:t>
            </a:r>
            <a:r>
              <a:rPr lang="en" sz="1600" dirty="0">
                <a:latin typeface="Courier New"/>
                <a:ea typeface="Courier New"/>
                <a:cs typeface="Courier New"/>
                <a:sym typeface="Courier New"/>
              </a:rPr>
              <a:t>):</a:t>
            </a:r>
            <a:endParaRPr sz="1600" dirty="0">
              <a:latin typeface="Courier New"/>
              <a:ea typeface="Courier New"/>
              <a:cs typeface="Courier New"/>
              <a:sym typeface="Courier New"/>
            </a:endParaRPr>
          </a:p>
          <a:p>
            <a:pPr marL="0" lvl="0" indent="0" algn="l" rtl="0">
              <a:spcBef>
                <a:spcPts val="0"/>
              </a:spcBef>
              <a:spcAft>
                <a:spcPts val="0"/>
              </a:spcAft>
              <a:buNone/>
            </a:pPr>
            <a:r>
              <a:rPr lang="en" sz="1600" dirty="0">
                <a:latin typeface="Courier New"/>
                <a:ea typeface="Courier New"/>
                <a:cs typeface="Courier New"/>
                <a:sym typeface="Courier New"/>
              </a:rPr>
              <a:t>            count[j]+=1</a:t>
            </a:r>
            <a:endParaRPr sz="1600" dirty="0">
              <a:latin typeface="Courier New"/>
              <a:ea typeface="Courier New"/>
              <a:cs typeface="Courier New"/>
              <a:sym typeface="Courier New"/>
            </a:endParaRPr>
          </a:p>
          <a:p>
            <a:pPr marL="0" lvl="0" indent="0" algn="l" rtl="0">
              <a:spcBef>
                <a:spcPts val="0"/>
              </a:spcBef>
              <a:spcAft>
                <a:spcPts val="0"/>
              </a:spcAft>
              <a:buNone/>
            </a:pPr>
            <a:endParaRPr sz="1600" dirty="0">
              <a:latin typeface="Courier New"/>
              <a:ea typeface="Courier New"/>
              <a:cs typeface="Courier New"/>
              <a:sym typeface="Courier New"/>
            </a:endParaRPr>
          </a:p>
          <a:p>
            <a:pPr marL="0" lvl="0" indent="0" algn="l" rtl="0">
              <a:spcBef>
                <a:spcPts val="0"/>
              </a:spcBef>
              <a:spcAft>
                <a:spcPts val="0"/>
              </a:spcAft>
              <a:buNone/>
            </a:pPr>
            <a:endParaRPr sz="1600" dirty="0">
              <a:latin typeface="Courier New"/>
              <a:ea typeface="Courier New"/>
              <a:cs typeface="Courier New"/>
              <a:sym typeface="Courier New"/>
            </a:endParaRPr>
          </a:p>
          <a:p>
            <a:pPr marL="0" lvl="0" indent="0" algn="l" rtl="0">
              <a:spcBef>
                <a:spcPts val="0"/>
              </a:spcBef>
              <a:spcAft>
                <a:spcPts val="0"/>
              </a:spcAft>
              <a:buNone/>
            </a:pPr>
            <a:r>
              <a:rPr lang="en" sz="1600" dirty="0">
                <a:latin typeface="Courier New"/>
                <a:ea typeface="Courier New"/>
                <a:cs typeface="Courier New"/>
                <a:sym typeface="Courier New"/>
              </a:rPr>
              <a:t>for </a:t>
            </a:r>
            <a:r>
              <a:rPr lang="en" sz="1600" dirty="0" err="1">
                <a:latin typeface="Courier New"/>
                <a:ea typeface="Courier New"/>
                <a:cs typeface="Courier New"/>
                <a:sym typeface="Courier New"/>
              </a:rPr>
              <a:t>i</a:t>
            </a:r>
            <a:r>
              <a:rPr lang="en" sz="1600" dirty="0">
                <a:latin typeface="Courier New"/>
                <a:ea typeface="Courier New"/>
                <a:cs typeface="Courier New"/>
                <a:sym typeface="Courier New"/>
              </a:rPr>
              <a:t> in range(4):</a:t>
            </a:r>
            <a:endParaRPr sz="1600" dirty="0">
              <a:latin typeface="Courier New"/>
              <a:ea typeface="Courier New"/>
              <a:cs typeface="Courier New"/>
              <a:sym typeface="Courier New"/>
            </a:endParaRPr>
          </a:p>
          <a:p>
            <a:pPr marL="0" lvl="0" indent="0" algn="l" rtl="0">
              <a:spcBef>
                <a:spcPts val="0"/>
              </a:spcBef>
              <a:spcAft>
                <a:spcPts val="0"/>
              </a:spcAft>
              <a:buNone/>
            </a:pPr>
            <a:r>
              <a:rPr lang="en" sz="1600" dirty="0">
                <a:latin typeface="Courier New"/>
                <a:ea typeface="Courier New"/>
                <a:cs typeface="Courier New"/>
                <a:sym typeface="Courier New"/>
              </a:rPr>
              <a:t>    print(</a:t>
            </a:r>
            <a:r>
              <a:rPr lang="en" sz="1600" dirty="0" err="1">
                <a:latin typeface="Courier New"/>
                <a:ea typeface="Courier New"/>
                <a:cs typeface="Courier New"/>
                <a:sym typeface="Courier New"/>
              </a:rPr>
              <a:t>f"No</a:t>
            </a:r>
            <a:r>
              <a:rPr lang="en" sz="1600" dirty="0">
                <a:latin typeface="Courier New"/>
                <a:ea typeface="Courier New"/>
                <a:cs typeface="Courier New"/>
                <a:sym typeface="Courier New"/>
              </a:rPr>
              <a:t> of images rotated {</a:t>
            </a:r>
            <a:r>
              <a:rPr lang="en" sz="1600" dirty="0" err="1">
                <a:latin typeface="Courier New"/>
                <a:ea typeface="Courier New"/>
                <a:cs typeface="Courier New"/>
                <a:sym typeface="Courier New"/>
              </a:rPr>
              <a:t>i</a:t>
            </a:r>
            <a:r>
              <a:rPr lang="en" sz="1600" dirty="0">
                <a:latin typeface="Courier New"/>
                <a:ea typeface="Courier New"/>
                <a:cs typeface="Courier New"/>
                <a:sym typeface="Courier New"/>
              </a:rPr>
              <a:t>*90:3} </a:t>
            </a:r>
            <a:endParaRPr sz="1600" dirty="0">
              <a:latin typeface="Courier New"/>
              <a:ea typeface="Courier New"/>
              <a:cs typeface="Courier New"/>
              <a:sym typeface="Courier New"/>
            </a:endParaRPr>
          </a:p>
          <a:p>
            <a:pPr marL="0" lvl="0" indent="457200" algn="l" rtl="0">
              <a:spcBef>
                <a:spcPts val="0"/>
              </a:spcBef>
              <a:spcAft>
                <a:spcPts val="0"/>
              </a:spcAft>
              <a:buNone/>
            </a:pPr>
            <a:r>
              <a:rPr lang="en" sz="1600" dirty="0" err="1">
                <a:latin typeface="Courier New"/>
                <a:ea typeface="Courier New"/>
                <a:cs typeface="Courier New"/>
                <a:sym typeface="Courier New"/>
              </a:rPr>
              <a:t>degrees:",count</a:t>
            </a:r>
            <a:r>
              <a:rPr lang="en" sz="1600" dirty="0">
                <a:latin typeface="Courier New"/>
                <a:ea typeface="Courier New"/>
                <a:cs typeface="Courier New"/>
                <a:sym typeface="Courier New"/>
              </a:rPr>
              <a:t>[</a:t>
            </a:r>
            <a:r>
              <a:rPr lang="en" sz="1600" dirty="0" err="1">
                <a:latin typeface="Courier New"/>
                <a:ea typeface="Courier New"/>
                <a:cs typeface="Courier New"/>
                <a:sym typeface="Courier New"/>
              </a:rPr>
              <a:t>i</a:t>
            </a:r>
            <a:r>
              <a:rPr lang="en" sz="1600" dirty="0">
                <a:latin typeface="Courier New"/>
                <a:ea typeface="Courier New"/>
                <a:cs typeface="Courier New"/>
                <a:sym typeface="Courier New"/>
              </a:rPr>
              <a:t>])</a:t>
            </a:r>
            <a:endParaRPr sz="1600" dirty="0">
              <a:latin typeface="Courier New"/>
              <a:ea typeface="Courier New"/>
              <a:cs typeface="Courier New"/>
              <a:sym typeface="Courier New"/>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0"/>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21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11"/>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2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2"/>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3(b): Scaling up to thousands of patterns</a:t>
            </a:r>
            <a:endParaRPr/>
          </a:p>
        </p:txBody>
      </p:sp>
      <p:sp>
        <p:nvSpPr>
          <p:cNvPr id="219" name="Google Shape;219;p32"/>
          <p:cNvSpPr txBox="1">
            <a:spLocks noGrp="1"/>
          </p:cNvSpPr>
          <p:nvPr>
            <p:ph type="body" idx="1"/>
          </p:nvPr>
        </p:nvSpPr>
        <p:spPr>
          <a:xfrm>
            <a:off x="235550" y="845675"/>
            <a:ext cx="87153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Output:</a:t>
            </a:r>
            <a:endParaRPr/>
          </a:p>
          <a:p>
            <a:pPr marL="0" lvl="0" indent="0" algn="l" rtl="0">
              <a:spcBef>
                <a:spcPts val="0"/>
              </a:spcBef>
              <a:spcAft>
                <a:spcPts val="0"/>
              </a:spcAft>
              <a:buNone/>
            </a:pPr>
            <a:endParaRPr/>
          </a:p>
          <a:p>
            <a:pPr marL="0" lvl="0" indent="0" algn="l" rtl="0">
              <a:spcBef>
                <a:spcPts val="0"/>
              </a:spcBef>
              <a:spcAft>
                <a:spcPts val="0"/>
              </a:spcAft>
              <a:buNone/>
            </a:pPr>
            <a:r>
              <a:rPr lang="en">
                <a:latin typeface="Courier New"/>
                <a:ea typeface="Courier New"/>
                <a:cs typeface="Courier New"/>
                <a:sym typeface="Courier New"/>
              </a:rPr>
              <a:t>No of images rotated   0 degrees: </a:t>
            </a:r>
            <a:r>
              <a:rPr lang="en" b="1">
                <a:latin typeface="Courier New"/>
                <a:ea typeface="Courier New"/>
                <a:cs typeface="Courier New"/>
                <a:sym typeface="Courier New"/>
              </a:rPr>
              <a:t>254</a:t>
            </a:r>
            <a:endParaRPr b="1">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No of images rotated  90 degrees: </a:t>
            </a:r>
            <a:r>
              <a:rPr lang="en" b="1">
                <a:latin typeface="Courier New"/>
                <a:ea typeface="Courier New"/>
                <a:cs typeface="Courier New"/>
                <a:sym typeface="Courier New"/>
              </a:rPr>
              <a:t>236</a:t>
            </a:r>
            <a:endParaRPr b="1">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No of images rotated 180 degrees: </a:t>
            </a:r>
            <a:r>
              <a:rPr lang="en" b="1">
                <a:latin typeface="Courier New"/>
                <a:ea typeface="Courier New"/>
                <a:cs typeface="Courier New"/>
                <a:sym typeface="Courier New"/>
              </a:rPr>
              <a:t>250</a:t>
            </a:r>
            <a:endParaRPr b="1">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No of images rotated 270 degrees: </a:t>
            </a:r>
            <a:r>
              <a:rPr lang="en" b="1">
                <a:latin typeface="Courier New"/>
                <a:ea typeface="Courier New"/>
                <a:cs typeface="Courier New"/>
                <a:sym typeface="Courier New"/>
              </a:rPr>
              <a:t>260</a:t>
            </a:r>
            <a:endParaRPr>
              <a:latin typeface="Courier New"/>
              <a:ea typeface="Courier New"/>
              <a:cs typeface="Courier New"/>
              <a:sym typeface="Courier New"/>
            </a:endParaRPr>
          </a:p>
        </p:txBody>
      </p:sp>
      <p:sp>
        <p:nvSpPr>
          <p:cNvPr id="220" name="Google Shape;220;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3"/>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3(c): Scaling up to thousands of patterns</a:t>
            </a:r>
            <a:endParaRPr/>
          </a:p>
        </p:txBody>
      </p:sp>
      <p:sp>
        <p:nvSpPr>
          <p:cNvPr id="226" name="Google Shape;226;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23</a:t>
            </a:fld>
            <a:endParaRPr/>
          </a:p>
        </p:txBody>
      </p:sp>
      <p:sp>
        <p:nvSpPr>
          <p:cNvPr id="227" name="Google Shape;227;p33"/>
          <p:cNvSpPr txBox="1">
            <a:spLocks noGrp="1"/>
          </p:cNvSpPr>
          <p:nvPr>
            <p:ph type="body" idx="1"/>
          </p:nvPr>
        </p:nvSpPr>
        <p:spPr>
          <a:xfrm>
            <a:off x="235550" y="845675"/>
            <a:ext cx="52497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500">
                <a:latin typeface="Courier New"/>
                <a:ea typeface="Courier New"/>
                <a:cs typeface="Courier New"/>
                <a:sym typeface="Courier New"/>
              </a:rPr>
              <a:t>f,ax = plt.subplots(1,2)</a:t>
            </a:r>
            <a:endParaRPr sz="1500">
              <a:latin typeface="Courier New"/>
              <a:ea typeface="Courier New"/>
              <a:cs typeface="Courier New"/>
              <a:sym typeface="Courier New"/>
            </a:endParaRPr>
          </a:p>
          <a:p>
            <a:pPr marL="0" lvl="0" indent="0" algn="l" rtl="0">
              <a:spcBef>
                <a:spcPts val="0"/>
              </a:spcBef>
              <a:spcAft>
                <a:spcPts val="0"/>
              </a:spcAft>
              <a:buNone/>
            </a:pPr>
            <a:r>
              <a:rPr lang="en" sz="1500">
                <a:latin typeface="Courier New"/>
                <a:ea typeface="Courier New"/>
                <a:cs typeface="Courier New"/>
                <a:sym typeface="Courier New"/>
              </a:rPr>
              <a:t>ax[0].imshow(task3,aspect =33**2/1000,cmap = </a:t>
            </a:r>
            <a:endParaRPr sz="1500">
              <a:latin typeface="Courier New"/>
              <a:ea typeface="Courier New"/>
              <a:cs typeface="Courier New"/>
              <a:sym typeface="Courier New"/>
            </a:endParaRPr>
          </a:p>
          <a:p>
            <a:pPr marL="0" lvl="0" indent="457200" algn="l" rtl="0">
              <a:spcBef>
                <a:spcPts val="0"/>
              </a:spcBef>
              <a:spcAft>
                <a:spcPts val="0"/>
              </a:spcAft>
              <a:buNone/>
            </a:pPr>
            <a:r>
              <a:rPr lang="en" sz="1500">
                <a:latin typeface="Courier New"/>
                <a:ea typeface="Courier New"/>
                <a:cs typeface="Courier New"/>
                <a:sym typeface="Courier New"/>
              </a:rPr>
              <a:t>'BuPu',extent=[0,1089,0,1000])</a:t>
            </a:r>
            <a:endParaRPr sz="1500">
              <a:latin typeface="Courier New"/>
              <a:ea typeface="Courier New"/>
              <a:cs typeface="Courier New"/>
              <a:sym typeface="Courier New"/>
            </a:endParaRPr>
          </a:p>
          <a:p>
            <a:pPr marL="0" lvl="0" indent="0" algn="l" rtl="0">
              <a:spcBef>
                <a:spcPts val="0"/>
              </a:spcBef>
              <a:spcAft>
                <a:spcPts val="0"/>
              </a:spcAft>
              <a:buNone/>
            </a:pPr>
            <a:endParaRPr sz="1500">
              <a:latin typeface="Courier New"/>
              <a:ea typeface="Courier New"/>
              <a:cs typeface="Courier New"/>
              <a:sym typeface="Courier New"/>
            </a:endParaRPr>
          </a:p>
          <a:p>
            <a:pPr marL="0" lvl="0" indent="0" algn="l" rtl="0">
              <a:spcBef>
                <a:spcPts val="0"/>
              </a:spcBef>
              <a:spcAft>
                <a:spcPts val="0"/>
              </a:spcAft>
              <a:buNone/>
            </a:pPr>
            <a:r>
              <a:rPr lang="en" sz="1500">
                <a:latin typeface="Courier New"/>
                <a:ea typeface="Courier New"/>
                <a:cs typeface="Courier New"/>
                <a:sym typeface="Courier New"/>
              </a:rPr>
              <a:t>s = np.lexsort(task3.T)</a:t>
            </a:r>
            <a:endParaRPr sz="1500">
              <a:latin typeface="Courier New"/>
              <a:ea typeface="Courier New"/>
              <a:cs typeface="Courier New"/>
              <a:sym typeface="Courier New"/>
            </a:endParaRPr>
          </a:p>
          <a:p>
            <a:pPr marL="0" lvl="0" indent="0" algn="l" rtl="0">
              <a:spcBef>
                <a:spcPts val="0"/>
              </a:spcBef>
              <a:spcAft>
                <a:spcPts val="0"/>
              </a:spcAft>
              <a:buNone/>
            </a:pPr>
            <a:r>
              <a:rPr lang="en" sz="1500">
                <a:latin typeface="Courier New"/>
                <a:ea typeface="Courier New"/>
                <a:cs typeface="Courier New"/>
                <a:sym typeface="Courier New"/>
              </a:rPr>
              <a:t>sorted_array = task3[s]</a:t>
            </a:r>
            <a:endParaRPr sz="1500">
              <a:latin typeface="Courier New"/>
              <a:ea typeface="Courier New"/>
              <a:cs typeface="Courier New"/>
              <a:sym typeface="Courier New"/>
            </a:endParaRPr>
          </a:p>
          <a:p>
            <a:pPr marL="0" lvl="0" indent="0" algn="l" rtl="0">
              <a:spcBef>
                <a:spcPts val="0"/>
              </a:spcBef>
              <a:spcAft>
                <a:spcPts val="0"/>
              </a:spcAft>
              <a:buNone/>
            </a:pPr>
            <a:endParaRPr sz="1500">
              <a:latin typeface="Courier New"/>
              <a:ea typeface="Courier New"/>
              <a:cs typeface="Courier New"/>
              <a:sym typeface="Courier New"/>
            </a:endParaRPr>
          </a:p>
          <a:p>
            <a:pPr marL="0" lvl="0" indent="0" algn="l" rtl="0">
              <a:spcBef>
                <a:spcPts val="0"/>
              </a:spcBef>
              <a:spcAft>
                <a:spcPts val="0"/>
              </a:spcAft>
              <a:buNone/>
            </a:pPr>
            <a:r>
              <a:rPr lang="en" sz="1500">
                <a:latin typeface="Courier New"/>
                <a:ea typeface="Courier New"/>
                <a:cs typeface="Courier New"/>
                <a:sym typeface="Courier New"/>
              </a:rPr>
              <a:t>ax[1].imshow(sorted_array,aspect=33**2/1000,</a:t>
            </a:r>
            <a:endParaRPr sz="1500">
              <a:latin typeface="Courier New"/>
              <a:ea typeface="Courier New"/>
              <a:cs typeface="Courier New"/>
              <a:sym typeface="Courier New"/>
            </a:endParaRPr>
          </a:p>
          <a:p>
            <a:pPr marL="0" lvl="0" indent="457200" algn="l" rtl="0">
              <a:spcBef>
                <a:spcPts val="0"/>
              </a:spcBef>
              <a:spcAft>
                <a:spcPts val="0"/>
              </a:spcAft>
              <a:buNone/>
            </a:pPr>
            <a:r>
              <a:rPr lang="en" sz="1500">
                <a:latin typeface="Courier New"/>
                <a:ea typeface="Courier New"/>
                <a:cs typeface="Courier New"/>
                <a:sym typeface="Courier New"/>
              </a:rPr>
              <a:t>cmap = 'BuPu',extent=[0,1089,0,1000])</a:t>
            </a:r>
            <a:endParaRPr sz="1500">
              <a:latin typeface="Courier New"/>
              <a:ea typeface="Courier New"/>
              <a:cs typeface="Courier New"/>
              <a:sym typeface="Courier New"/>
            </a:endParaRPr>
          </a:p>
        </p:txBody>
      </p:sp>
      <p:sp>
        <p:nvSpPr>
          <p:cNvPr id="228" name="Google Shape;228;p33"/>
          <p:cNvSpPr txBox="1">
            <a:spLocks noGrp="1"/>
          </p:cNvSpPr>
          <p:nvPr>
            <p:ph type="body" idx="1"/>
          </p:nvPr>
        </p:nvSpPr>
        <p:spPr>
          <a:xfrm>
            <a:off x="5485050" y="845675"/>
            <a:ext cx="35361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0"/>
              </a:spcBef>
              <a:spcAft>
                <a:spcPts val="0"/>
              </a:spcAft>
              <a:buNone/>
            </a:pPr>
            <a:r>
              <a:rPr lang="en"/>
              <a:t>Display unsorted design matrix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Sort design matrix</a:t>
            </a:r>
            <a:endParaRPr/>
          </a:p>
          <a:p>
            <a:pPr marL="0" lvl="0" indent="0" algn="l" rtl="0">
              <a:spcBef>
                <a:spcPts val="0"/>
              </a:spcBef>
              <a:spcAft>
                <a:spcPts val="0"/>
              </a:spcAft>
              <a:buNone/>
            </a:pPr>
            <a:endParaRPr/>
          </a:p>
          <a:p>
            <a:pPr marL="0" lvl="0" indent="0" algn="l" rtl="0">
              <a:spcBef>
                <a:spcPts val="0"/>
              </a:spcBef>
              <a:spcAft>
                <a:spcPts val="0"/>
              </a:spcAft>
              <a:buNone/>
            </a:pPr>
            <a:r>
              <a:rPr lang="en"/>
              <a:t>Display sorted design matrix</a:t>
            </a:r>
            <a:endParaRPr/>
          </a:p>
        </p:txBody>
      </p:sp>
      <p:sp>
        <p:nvSpPr>
          <p:cNvPr id="229" name="Google Shape;229;p33"/>
          <p:cNvSpPr/>
          <p:nvPr/>
        </p:nvSpPr>
        <p:spPr>
          <a:xfrm>
            <a:off x="131550" y="845675"/>
            <a:ext cx="8880900" cy="10041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
        <p:nvSpPr>
          <p:cNvPr id="230" name="Google Shape;230;p33"/>
          <p:cNvSpPr/>
          <p:nvPr/>
        </p:nvSpPr>
        <p:spPr>
          <a:xfrm>
            <a:off x="131550" y="1849775"/>
            <a:ext cx="8880900" cy="8076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
        <p:nvSpPr>
          <p:cNvPr id="231" name="Google Shape;231;p33"/>
          <p:cNvSpPr/>
          <p:nvPr/>
        </p:nvSpPr>
        <p:spPr>
          <a:xfrm>
            <a:off x="131550" y="2657375"/>
            <a:ext cx="8880900" cy="8076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0"/>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229"/>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31"/>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23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4"/>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3(c): Scaling up to thousands of patterns</a:t>
            </a:r>
            <a:endParaRPr/>
          </a:p>
        </p:txBody>
      </p:sp>
      <p:sp>
        <p:nvSpPr>
          <p:cNvPr id="237" name="Google Shape;237;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24</a:t>
            </a:fld>
            <a:endParaRPr/>
          </a:p>
        </p:txBody>
      </p:sp>
      <p:pic>
        <p:nvPicPr>
          <p:cNvPr id="238" name="Google Shape;238;p34"/>
          <p:cNvPicPr preferRelativeResize="0"/>
          <p:nvPr/>
        </p:nvPicPr>
        <p:blipFill>
          <a:blip r:embed="rId3">
            <a:alphaModFix/>
          </a:blip>
          <a:stretch>
            <a:fillRect/>
          </a:stretch>
        </p:blipFill>
        <p:spPr>
          <a:xfrm>
            <a:off x="1223675" y="824125"/>
            <a:ext cx="6696649" cy="3276575"/>
          </a:xfrm>
          <a:prstGeom prst="rect">
            <a:avLst/>
          </a:prstGeom>
          <a:noFill/>
          <a:ln>
            <a:noFill/>
          </a:ln>
        </p:spPr>
      </p:pic>
      <p:sp>
        <p:nvSpPr>
          <p:cNvPr id="239" name="Google Shape;239;p34"/>
          <p:cNvSpPr txBox="1"/>
          <p:nvPr/>
        </p:nvSpPr>
        <p:spPr>
          <a:xfrm>
            <a:off x="1945500" y="4201525"/>
            <a:ext cx="26265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solidFill>
                  <a:schemeClr val="dk1"/>
                </a:solidFill>
                <a:latin typeface="Lato"/>
                <a:ea typeface="Lato"/>
                <a:cs typeface="Lato"/>
                <a:sym typeface="Lato"/>
              </a:rPr>
              <a:t>Unsorted design matrix</a:t>
            </a:r>
            <a:endParaRPr sz="1800">
              <a:solidFill>
                <a:schemeClr val="dk1"/>
              </a:solidFill>
              <a:latin typeface="Lato"/>
              <a:ea typeface="Lato"/>
              <a:cs typeface="Lato"/>
              <a:sym typeface="Lato"/>
            </a:endParaRPr>
          </a:p>
        </p:txBody>
      </p:sp>
      <p:sp>
        <p:nvSpPr>
          <p:cNvPr id="240" name="Google Shape;240;p34"/>
          <p:cNvSpPr txBox="1"/>
          <p:nvPr/>
        </p:nvSpPr>
        <p:spPr>
          <a:xfrm>
            <a:off x="5198575" y="4201525"/>
            <a:ext cx="26265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solidFill>
                  <a:schemeClr val="dk1"/>
                </a:solidFill>
                <a:latin typeface="Lato"/>
                <a:ea typeface="Lato"/>
                <a:cs typeface="Lato"/>
                <a:sym typeface="Lato"/>
              </a:rPr>
              <a:t>Sorted design matrix</a:t>
            </a:r>
            <a:endParaRPr sz="1800">
              <a:solidFill>
                <a:schemeClr val="dk1"/>
              </a:solidFill>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5"/>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4: Noisy patterns</a:t>
            </a:r>
            <a:endParaRPr/>
          </a:p>
        </p:txBody>
      </p:sp>
      <p:sp>
        <p:nvSpPr>
          <p:cNvPr id="246" name="Google Shape;246;p35"/>
          <p:cNvSpPr txBox="1">
            <a:spLocks noGrp="1"/>
          </p:cNvSpPr>
          <p:nvPr>
            <p:ph type="body" idx="1"/>
          </p:nvPr>
        </p:nvSpPr>
        <p:spPr>
          <a:xfrm>
            <a:off x="235550" y="845675"/>
            <a:ext cx="85494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Problem statement:</a:t>
            </a:r>
            <a:endParaRPr b="1"/>
          </a:p>
          <a:p>
            <a:pPr marL="0" lvl="0" indent="0" algn="l" rtl="0">
              <a:spcBef>
                <a:spcPts val="1200"/>
              </a:spcBef>
              <a:spcAft>
                <a:spcPts val="0"/>
              </a:spcAft>
              <a:buNone/>
            </a:pPr>
            <a:r>
              <a:rPr lang="en"/>
              <a:t>We are given design matrix </a:t>
            </a:r>
            <a:r>
              <a:rPr lang="en">
                <a:latin typeface="Courier New"/>
                <a:ea typeface="Courier New"/>
                <a:cs typeface="Courier New"/>
                <a:sym typeface="Courier New"/>
              </a:rPr>
              <a:t>task4</a:t>
            </a:r>
            <a:r>
              <a:rPr lang="en"/>
              <a:t>. We are tasked to</a:t>
            </a:r>
            <a:endParaRPr/>
          </a:p>
          <a:p>
            <a:pPr marL="457200" lvl="0" indent="-342900" algn="l" rtl="0">
              <a:spcBef>
                <a:spcPts val="1200"/>
              </a:spcBef>
              <a:spcAft>
                <a:spcPts val="0"/>
              </a:spcAft>
              <a:buSzPts val="1800"/>
              <a:buChar char="●"/>
            </a:pPr>
            <a:r>
              <a:rPr lang="en"/>
              <a:t>determine the average 2D pattern’s total pixel value,</a:t>
            </a:r>
            <a:endParaRPr/>
          </a:p>
          <a:p>
            <a:pPr marL="457200" lvl="0" indent="-342900" algn="l" rtl="0">
              <a:spcBef>
                <a:spcPts val="0"/>
              </a:spcBef>
              <a:spcAft>
                <a:spcPts val="0"/>
              </a:spcAft>
              <a:buSzPts val="1800"/>
              <a:buChar char="●"/>
            </a:pPr>
            <a:r>
              <a:rPr lang="en"/>
              <a:t>render the average (50x50 pixel) 2D pattern, assuming they were all the same orientation as the first pattern,</a:t>
            </a:r>
            <a:endParaRPr/>
          </a:p>
          <a:p>
            <a:pPr marL="457200" lvl="0" indent="-342900" algn="l" rtl="0">
              <a:spcBef>
                <a:spcPts val="0"/>
              </a:spcBef>
              <a:spcAft>
                <a:spcPts val="0"/>
              </a:spcAft>
              <a:buSzPts val="1800"/>
              <a:buChar char="●"/>
            </a:pPr>
            <a:r>
              <a:rPr lang="en"/>
              <a:t>render each of the four orientation class averages as a 2D image.</a:t>
            </a:r>
            <a:endParaRPr/>
          </a:p>
        </p:txBody>
      </p:sp>
      <p:sp>
        <p:nvSpPr>
          <p:cNvPr id="247" name="Google Shape;247;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36"/>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4(a): Noisy patterns</a:t>
            </a:r>
            <a:endParaRPr/>
          </a:p>
        </p:txBody>
      </p:sp>
      <p:sp>
        <p:nvSpPr>
          <p:cNvPr id="253" name="Google Shape;253;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26</a:t>
            </a:fld>
            <a:endParaRPr/>
          </a:p>
        </p:txBody>
      </p:sp>
      <p:sp>
        <p:nvSpPr>
          <p:cNvPr id="254" name="Google Shape;254;p36"/>
          <p:cNvSpPr txBox="1">
            <a:spLocks noGrp="1"/>
          </p:cNvSpPr>
          <p:nvPr>
            <p:ph type="body" idx="1"/>
          </p:nvPr>
        </p:nvSpPr>
        <p:spPr>
          <a:xfrm>
            <a:off x="235550" y="845675"/>
            <a:ext cx="52497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Courier New"/>
                <a:ea typeface="Courier New"/>
                <a:cs typeface="Courier New"/>
                <a:sym typeface="Courier New"/>
              </a:rPr>
              <a:t>total=0</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for i in range(1000):</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    total += sum(task4[i])</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print("Average total pixel value:", </a:t>
            </a:r>
            <a:endParaRPr>
              <a:latin typeface="Courier New"/>
              <a:ea typeface="Courier New"/>
              <a:cs typeface="Courier New"/>
              <a:sym typeface="Courier New"/>
            </a:endParaRPr>
          </a:p>
          <a:p>
            <a:pPr marL="0" lvl="0" indent="457200" algn="l" rtl="0">
              <a:spcBef>
                <a:spcPts val="0"/>
              </a:spcBef>
              <a:spcAft>
                <a:spcPts val="0"/>
              </a:spcAft>
              <a:buNone/>
            </a:pPr>
            <a:r>
              <a:rPr lang="en">
                <a:latin typeface="Courier New"/>
                <a:ea typeface="Courier New"/>
                <a:cs typeface="Courier New"/>
                <a:sym typeface="Courier New"/>
              </a:rPr>
              <a:t>total/1000)</a:t>
            </a:r>
            <a:endParaRPr>
              <a:latin typeface="Courier New"/>
              <a:ea typeface="Courier New"/>
              <a:cs typeface="Courier New"/>
              <a:sym typeface="Courier New"/>
            </a:endParaRPr>
          </a:p>
        </p:txBody>
      </p:sp>
      <p:sp>
        <p:nvSpPr>
          <p:cNvPr id="255" name="Google Shape;255;p36"/>
          <p:cNvSpPr txBox="1">
            <a:spLocks noGrp="1"/>
          </p:cNvSpPr>
          <p:nvPr>
            <p:ph type="body" idx="1"/>
          </p:nvPr>
        </p:nvSpPr>
        <p:spPr>
          <a:xfrm>
            <a:off x="5485050" y="845675"/>
            <a:ext cx="35361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Sum up pixel values of all patterns, </a:t>
            </a:r>
            <a:endParaRPr/>
          </a:p>
          <a:p>
            <a:pPr marL="0" lvl="0" indent="0" algn="l" rtl="0">
              <a:spcBef>
                <a:spcPts val="0"/>
              </a:spcBef>
              <a:spcAft>
                <a:spcPts val="0"/>
              </a:spcAft>
              <a:buNone/>
            </a:pPr>
            <a:endParaRPr/>
          </a:p>
          <a:p>
            <a:pPr marL="0" lvl="0" indent="0" algn="l" rtl="0">
              <a:spcBef>
                <a:spcPts val="0"/>
              </a:spcBef>
              <a:spcAft>
                <a:spcPts val="0"/>
              </a:spcAft>
              <a:buNone/>
            </a:pPr>
            <a:r>
              <a:rPr lang="en"/>
              <a:t>then divide it by the number of patterns (1000)</a:t>
            </a:r>
            <a:endParaRPr/>
          </a:p>
        </p:txBody>
      </p:sp>
      <p:sp>
        <p:nvSpPr>
          <p:cNvPr id="256" name="Google Shape;256;p36"/>
          <p:cNvSpPr txBox="1">
            <a:spLocks noGrp="1"/>
          </p:cNvSpPr>
          <p:nvPr>
            <p:ph type="body" idx="1"/>
          </p:nvPr>
        </p:nvSpPr>
        <p:spPr>
          <a:xfrm>
            <a:off x="235550" y="2861625"/>
            <a:ext cx="8715300" cy="1707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600"/>
              <a:t>Output:</a:t>
            </a:r>
            <a:endParaRPr sz="1600"/>
          </a:p>
          <a:p>
            <a:pPr marL="0" lvl="0" indent="0" algn="l" rtl="0">
              <a:spcBef>
                <a:spcPts val="0"/>
              </a:spcBef>
              <a:spcAft>
                <a:spcPts val="0"/>
              </a:spcAft>
              <a:buNone/>
            </a:pPr>
            <a:endParaRPr sz="1600"/>
          </a:p>
          <a:p>
            <a:pPr marL="0" lvl="0" indent="0" algn="l" rtl="0">
              <a:spcBef>
                <a:spcPts val="0"/>
              </a:spcBef>
              <a:spcAft>
                <a:spcPts val="0"/>
              </a:spcAft>
              <a:buNone/>
            </a:pPr>
            <a:r>
              <a:rPr lang="en" sz="1600">
                <a:latin typeface="Courier New"/>
                <a:ea typeface="Courier New"/>
                <a:cs typeface="Courier New"/>
                <a:sym typeface="Courier New"/>
              </a:rPr>
              <a:t>Average total pixel value: </a:t>
            </a:r>
            <a:r>
              <a:rPr lang="en" sz="1600" b="1">
                <a:latin typeface="Courier New"/>
                <a:ea typeface="Courier New"/>
                <a:cs typeface="Courier New"/>
                <a:sym typeface="Courier New"/>
              </a:rPr>
              <a:t>1251.047</a:t>
            </a:r>
            <a:endParaRPr sz="1600">
              <a:latin typeface="Courier New"/>
              <a:ea typeface="Courier New"/>
              <a:cs typeface="Courier New"/>
              <a:sym typeface="Courier New"/>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7"/>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4(b): Noisy patterns</a:t>
            </a:r>
            <a:endParaRPr/>
          </a:p>
        </p:txBody>
      </p:sp>
      <p:sp>
        <p:nvSpPr>
          <p:cNvPr id="262" name="Google Shape;262;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27</a:t>
            </a:fld>
            <a:endParaRPr/>
          </a:p>
        </p:txBody>
      </p:sp>
      <p:sp>
        <p:nvSpPr>
          <p:cNvPr id="263" name="Google Shape;263;p37"/>
          <p:cNvSpPr txBox="1">
            <a:spLocks noGrp="1"/>
          </p:cNvSpPr>
          <p:nvPr>
            <p:ph type="body" idx="1"/>
          </p:nvPr>
        </p:nvSpPr>
        <p:spPr>
          <a:xfrm>
            <a:off x="235550" y="845675"/>
            <a:ext cx="52497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Courier New"/>
                <a:ea typeface="Courier New"/>
                <a:cs typeface="Courier New"/>
                <a:sym typeface="Courier New"/>
              </a:rPr>
              <a:t>avg_img=np.mean(task4,axis=0).</a:t>
            </a:r>
            <a:endParaRPr>
              <a:latin typeface="Courier New"/>
              <a:ea typeface="Courier New"/>
              <a:cs typeface="Courier New"/>
              <a:sym typeface="Courier New"/>
            </a:endParaRPr>
          </a:p>
          <a:p>
            <a:pPr marL="0" lvl="0" indent="457200" algn="l" rtl="0">
              <a:spcBef>
                <a:spcPts val="0"/>
              </a:spcBef>
              <a:spcAft>
                <a:spcPts val="0"/>
              </a:spcAft>
              <a:buNone/>
            </a:pPr>
            <a:r>
              <a:rPr lang="en">
                <a:latin typeface="Courier New"/>
                <a:ea typeface="Courier New"/>
                <a:cs typeface="Courier New"/>
                <a:sym typeface="Courier New"/>
              </a:rPr>
              <a:t>reshape(50,50)</a:t>
            </a:r>
            <a:endParaRPr>
              <a:latin typeface="Courier New"/>
              <a:ea typeface="Courier New"/>
              <a:cs typeface="Courier New"/>
              <a:sym typeface="Courier New"/>
            </a:endParaRPr>
          </a:p>
          <a:p>
            <a:pPr marL="0" lvl="0" indent="0" algn="l" rtl="0">
              <a:spcBef>
                <a:spcPts val="0"/>
              </a:spcBef>
              <a:spcAft>
                <a:spcPts val="0"/>
              </a:spcAft>
              <a:buNone/>
            </a:pPr>
            <a:endParaRPr>
              <a:latin typeface="Courier New"/>
              <a:ea typeface="Courier New"/>
              <a:cs typeface="Courier New"/>
              <a:sym typeface="Courier New"/>
            </a:endParaRPr>
          </a:p>
          <a:p>
            <a:pPr marL="0" lvl="0" indent="0" algn="l" rtl="0">
              <a:spcBef>
                <a:spcPts val="0"/>
              </a:spcBef>
              <a:spcAft>
                <a:spcPts val="0"/>
              </a:spcAft>
              <a:buNone/>
            </a:pPr>
            <a:endParaRPr>
              <a:latin typeface="Courier New"/>
              <a:ea typeface="Courier New"/>
              <a:cs typeface="Courier New"/>
              <a:sym typeface="Courier New"/>
            </a:endParaRPr>
          </a:p>
          <a:p>
            <a:pPr marL="0" lvl="0" indent="0" algn="l" rtl="0">
              <a:spcBef>
                <a:spcPts val="0"/>
              </a:spcBef>
              <a:spcAft>
                <a:spcPts val="0"/>
              </a:spcAft>
              <a:buNone/>
            </a:pP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plt.imshow(avg_img)</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plt.axis('off')</a:t>
            </a:r>
            <a:endParaRPr>
              <a:latin typeface="Courier New"/>
              <a:ea typeface="Courier New"/>
              <a:cs typeface="Courier New"/>
              <a:sym typeface="Courier New"/>
            </a:endParaRPr>
          </a:p>
        </p:txBody>
      </p:sp>
      <p:sp>
        <p:nvSpPr>
          <p:cNvPr id="264" name="Google Shape;264;p37"/>
          <p:cNvSpPr txBox="1">
            <a:spLocks noGrp="1"/>
          </p:cNvSpPr>
          <p:nvPr>
            <p:ph type="body" idx="1"/>
          </p:nvPr>
        </p:nvSpPr>
        <p:spPr>
          <a:xfrm>
            <a:off x="5485050" y="845675"/>
            <a:ext cx="35361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Reshape patterns from design matrix</a:t>
            </a:r>
            <a:endParaRPr/>
          </a:p>
          <a:p>
            <a:pPr marL="0" lvl="0" indent="0" algn="l" rtl="0">
              <a:spcBef>
                <a:spcPts val="0"/>
              </a:spcBef>
              <a:spcAft>
                <a:spcPts val="0"/>
              </a:spcAft>
              <a:buNone/>
            </a:pPr>
            <a:r>
              <a:rPr lang="en"/>
              <a:t>At each pixel, take average of pixel values across all patterns</a:t>
            </a:r>
            <a:endParaRPr/>
          </a:p>
          <a:p>
            <a:pPr marL="0" lvl="0" indent="0" algn="l" rtl="0">
              <a:spcBef>
                <a:spcPts val="0"/>
              </a:spcBef>
              <a:spcAft>
                <a:spcPts val="0"/>
              </a:spcAft>
              <a:buNone/>
            </a:pPr>
            <a:endParaRPr/>
          </a:p>
          <a:p>
            <a:pPr marL="0" lvl="0" indent="0" algn="l" rtl="0">
              <a:spcBef>
                <a:spcPts val="0"/>
              </a:spcBef>
              <a:spcAft>
                <a:spcPts val="0"/>
              </a:spcAft>
              <a:buNone/>
            </a:pPr>
            <a:r>
              <a:rPr lang="en"/>
              <a:t>Display average 2D pattern</a:t>
            </a:r>
            <a:endParaRPr/>
          </a:p>
        </p:txBody>
      </p:sp>
      <p:sp>
        <p:nvSpPr>
          <p:cNvPr id="265" name="Google Shape;265;p37"/>
          <p:cNvSpPr/>
          <p:nvPr/>
        </p:nvSpPr>
        <p:spPr>
          <a:xfrm>
            <a:off x="131550" y="845675"/>
            <a:ext cx="8880900" cy="15054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
        <p:nvSpPr>
          <p:cNvPr id="266" name="Google Shape;266;p37"/>
          <p:cNvSpPr/>
          <p:nvPr/>
        </p:nvSpPr>
        <p:spPr>
          <a:xfrm>
            <a:off x="131550" y="2351075"/>
            <a:ext cx="8880900" cy="9936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6"/>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26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8"/>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4(b): Noisy patterns</a:t>
            </a:r>
            <a:endParaRPr/>
          </a:p>
        </p:txBody>
      </p:sp>
      <p:sp>
        <p:nvSpPr>
          <p:cNvPr id="272" name="Google Shape;272;p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28</a:t>
            </a:fld>
            <a:endParaRPr/>
          </a:p>
        </p:txBody>
      </p:sp>
      <p:pic>
        <p:nvPicPr>
          <p:cNvPr id="273" name="Google Shape;273;p38"/>
          <p:cNvPicPr preferRelativeResize="0"/>
          <p:nvPr/>
        </p:nvPicPr>
        <p:blipFill>
          <a:blip r:embed="rId3">
            <a:alphaModFix/>
          </a:blip>
          <a:stretch>
            <a:fillRect/>
          </a:stretch>
        </p:blipFill>
        <p:spPr>
          <a:xfrm>
            <a:off x="2719388" y="958000"/>
            <a:ext cx="3705225" cy="37052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9"/>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4(c): Noisy patterns</a:t>
            </a:r>
            <a:endParaRPr/>
          </a:p>
        </p:txBody>
      </p:sp>
      <p:sp>
        <p:nvSpPr>
          <p:cNvPr id="279" name="Google Shape;279;p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29</a:t>
            </a:fld>
            <a:endParaRPr/>
          </a:p>
        </p:txBody>
      </p:sp>
      <p:sp>
        <p:nvSpPr>
          <p:cNvPr id="280" name="Google Shape;280;p39"/>
          <p:cNvSpPr/>
          <p:nvPr/>
        </p:nvSpPr>
        <p:spPr>
          <a:xfrm>
            <a:off x="131550" y="2823875"/>
            <a:ext cx="8880900" cy="18393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
        <p:nvSpPr>
          <p:cNvPr id="281" name="Google Shape;281;p39"/>
          <p:cNvSpPr txBox="1">
            <a:spLocks noGrp="1"/>
          </p:cNvSpPr>
          <p:nvPr>
            <p:ph type="body" idx="1"/>
          </p:nvPr>
        </p:nvSpPr>
        <p:spPr>
          <a:xfrm>
            <a:off x="235550" y="845675"/>
            <a:ext cx="5249700" cy="372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latin typeface="Courier New"/>
                <a:ea typeface="Courier New"/>
                <a:cs typeface="Courier New"/>
                <a:sym typeface="Courier New"/>
              </a:rPr>
              <a:t>from sklearn.cluster import KMeans</a:t>
            </a:r>
            <a:endParaRPr sz="1700">
              <a:latin typeface="Courier New"/>
              <a:ea typeface="Courier New"/>
              <a:cs typeface="Courier New"/>
              <a:sym typeface="Courier New"/>
            </a:endParaRPr>
          </a:p>
          <a:p>
            <a:pPr marL="0" lvl="0" indent="0" algn="l" rtl="0">
              <a:spcBef>
                <a:spcPts val="0"/>
              </a:spcBef>
              <a:spcAft>
                <a:spcPts val="0"/>
              </a:spcAft>
              <a:buNone/>
            </a:pPr>
            <a:endParaRPr sz="1700">
              <a:latin typeface="Courier New"/>
              <a:ea typeface="Courier New"/>
              <a:cs typeface="Courier New"/>
              <a:sym typeface="Courier New"/>
            </a:endParaRPr>
          </a:p>
          <a:p>
            <a:pPr marL="0" lvl="0" indent="0" algn="l" rtl="0">
              <a:spcBef>
                <a:spcPts val="0"/>
              </a:spcBef>
              <a:spcAft>
                <a:spcPts val="0"/>
              </a:spcAft>
              <a:buNone/>
            </a:pPr>
            <a:r>
              <a:rPr lang="en" sz="1700">
                <a:latin typeface="Courier New"/>
                <a:ea typeface="Courier New"/>
                <a:cs typeface="Courier New"/>
                <a:sym typeface="Courier New"/>
              </a:rPr>
              <a:t>n_clusters = 4</a:t>
            </a:r>
            <a:endParaRPr sz="1700">
              <a:latin typeface="Courier New"/>
              <a:ea typeface="Courier New"/>
              <a:cs typeface="Courier New"/>
              <a:sym typeface="Courier New"/>
            </a:endParaRPr>
          </a:p>
          <a:p>
            <a:pPr marL="0" lvl="0" indent="0" algn="l" rtl="0">
              <a:spcBef>
                <a:spcPts val="0"/>
              </a:spcBef>
              <a:spcAft>
                <a:spcPts val="0"/>
              </a:spcAft>
              <a:buNone/>
            </a:pPr>
            <a:r>
              <a:rPr lang="en" sz="1700">
                <a:latin typeface="Courier New"/>
                <a:ea typeface="Courier New"/>
                <a:cs typeface="Courier New"/>
                <a:sym typeface="Courier New"/>
              </a:rPr>
              <a:t>kmeans = KMeans(n_clusters=n_clusters, random_state=0,n_init=100).fit(task4)</a:t>
            </a:r>
            <a:endParaRPr sz="1700">
              <a:latin typeface="Courier New"/>
              <a:ea typeface="Courier New"/>
              <a:cs typeface="Courier New"/>
              <a:sym typeface="Courier New"/>
            </a:endParaRPr>
          </a:p>
          <a:p>
            <a:pPr marL="0" lvl="0" indent="0" algn="l" rtl="0">
              <a:spcBef>
                <a:spcPts val="0"/>
              </a:spcBef>
              <a:spcAft>
                <a:spcPts val="0"/>
              </a:spcAft>
              <a:buNone/>
            </a:pPr>
            <a:r>
              <a:rPr lang="en" sz="1700">
                <a:latin typeface="Courier New"/>
                <a:ea typeface="Courier New"/>
                <a:cs typeface="Courier New"/>
                <a:sym typeface="Courier New"/>
              </a:rPr>
              <a:t>cluster_labels = kmeans.labels_</a:t>
            </a:r>
            <a:endParaRPr sz="1700">
              <a:latin typeface="Courier New"/>
              <a:ea typeface="Courier New"/>
              <a:cs typeface="Courier New"/>
              <a:sym typeface="Courier New"/>
            </a:endParaRPr>
          </a:p>
          <a:p>
            <a:pPr marL="0" lvl="0" indent="0" algn="l" rtl="0">
              <a:spcBef>
                <a:spcPts val="0"/>
              </a:spcBef>
              <a:spcAft>
                <a:spcPts val="0"/>
              </a:spcAft>
              <a:buNone/>
            </a:pPr>
            <a:endParaRPr sz="1700">
              <a:latin typeface="Courier New"/>
              <a:ea typeface="Courier New"/>
              <a:cs typeface="Courier New"/>
              <a:sym typeface="Courier New"/>
            </a:endParaRPr>
          </a:p>
          <a:p>
            <a:pPr marL="0" lvl="0" indent="0" algn="l" rtl="0">
              <a:spcBef>
                <a:spcPts val="0"/>
              </a:spcBef>
              <a:spcAft>
                <a:spcPts val="0"/>
              </a:spcAft>
              <a:buNone/>
            </a:pPr>
            <a:r>
              <a:rPr lang="en" sz="1700">
                <a:latin typeface="Courier New"/>
                <a:ea typeface="Courier New"/>
                <a:cs typeface="Courier New"/>
                <a:sym typeface="Courier New"/>
              </a:rPr>
              <a:t>f,ax = plt.subplots(1,4)</a:t>
            </a:r>
            <a:endParaRPr sz="1700">
              <a:latin typeface="Courier New"/>
              <a:ea typeface="Courier New"/>
              <a:cs typeface="Courier New"/>
              <a:sym typeface="Courier New"/>
            </a:endParaRPr>
          </a:p>
          <a:p>
            <a:pPr marL="0" lvl="0" indent="0" algn="l" rtl="0">
              <a:spcBef>
                <a:spcPts val="0"/>
              </a:spcBef>
              <a:spcAft>
                <a:spcPts val="0"/>
              </a:spcAft>
              <a:buNone/>
            </a:pPr>
            <a:r>
              <a:rPr lang="en" sz="1700">
                <a:latin typeface="Courier New"/>
                <a:ea typeface="Courier New"/>
                <a:cs typeface="Courier New"/>
                <a:sym typeface="Courier New"/>
              </a:rPr>
              <a:t>groups=[[],[],[],[]]</a:t>
            </a:r>
            <a:endParaRPr sz="1700">
              <a:latin typeface="Courier New"/>
              <a:ea typeface="Courier New"/>
              <a:cs typeface="Courier New"/>
              <a:sym typeface="Courier New"/>
            </a:endParaRPr>
          </a:p>
          <a:p>
            <a:pPr marL="0" lvl="0" indent="0" algn="l" rtl="0">
              <a:spcBef>
                <a:spcPts val="0"/>
              </a:spcBef>
              <a:spcAft>
                <a:spcPts val="0"/>
              </a:spcAft>
              <a:buNone/>
            </a:pPr>
            <a:r>
              <a:rPr lang="en" sz="1700">
                <a:latin typeface="Courier New"/>
                <a:ea typeface="Courier New"/>
                <a:cs typeface="Courier New"/>
                <a:sym typeface="Courier New"/>
              </a:rPr>
              <a:t>for i in range(1000):</a:t>
            </a:r>
            <a:endParaRPr sz="1700">
              <a:latin typeface="Courier New"/>
              <a:ea typeface="Courier New"/>
              <a:cs typeface="Courier New"/>
              <a:sym typeface="Courier New"/>
            </a:endParaRPr>
          </a:p>
          <a:p>
            <a:pPr marL="0" lvl="0" indent="0" algn="l" rtl="0">
              <a:spcBef>
                <a:spcPts val="0"/>
              </a:spcBef>
              <a:spcAft>
                <a:spcPts val="0"/>
              </a:spcAft>
              <a:buNone/>
            </a:pPr>
            <a:r>
              <a:rPr lang="en" sz="1700">
                <a:latin typeface="Courier New"/>
                <a:ea typeface="Courier New"/>
                <a:cs typeface="Courier New"/>
                <a:sym typeface="Courier New"/>
              </a:rPr>
              <a:t>    group = cluster_labels[i]</a:t>
            </a:r>
            <a:endParaRPr sz="1700">
              <a:latin typeface="Courier New"/>
              <a:ea typeface="Courier New"/>
              <a:cs typeface="Courier New"/>
              <a:sym typeface="Courier New"/>
            </a:endParaRPr>
          </a:p>
          <a:p>
            <a:pPr marL="0" lvl="0" indent="0" algn="l" rtl="0">
              <a:spcBef>
                <a:spcPts val="0"/>
              </a:spcBef>
              <a:spcAft>
                <a:spcPts val="0"/>
              </a:spcAft>
              <a:buNone/>
            </a:pPr>
            <a:r>
              <a:rPr lang="en" sz="1700">
                <a:latin typeface="Courier New"/>
                <a:ea typeface="Courier New"/>
                <a:cs typeface="Courier New"/>
                <a:sym typeface="Courier New"/>
              </a:rPr>
              <a:t>    groups[group].append(task4[i])</a:t>
            </a:r>
            <a:endParaRPr sz="1700">
              <a:latin typeface="Courier New"/>
              <a:ea typeface="Courier New"/>
              <a:cs typeface="Courier New"/>
              <a:sym typeface="Courier New"/>
            </a:endParaRPr>
          </a:p>
        </p:txBody>
      </p:sp>
      <p:sp>
        <p:nvSpPr>
          <p:cNvPr id="282" name="Google Shape;282;p39"/>
          <p:cNvSpPr txBox="1">
            <a:spLocks noGrp="1"/>
          </p:cNvSpPr>
          <p:nvPr>
            <p:ph type="body" idx="1"/>
          </p:nvPr>
        </p:nvSpPr>
        <p:spPr>
          <a:xfrm>
            <a:off x="5485050" y="845675"/>
            <a:ext cx="35361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Cluster into 4 groups using KMeans clustering algorithm</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Group patterns based on their assigned cluster label</a:t>
            </a:r>
            <a:endParaRPr/>
          </a:p>
        </p:txBody>
      </p:sp>
      <p:sp>
        <p:nvSpPr>
          <p:cNvPr id="283" name="Google Shape;283;p39"/>
          <p:cNvSpPr/>
          <p:nvPr/>
        </p:nvSpPr>
        <p:spPr>
          <a:xfrm>
            <a:off x="131550" y="845675"/>
            <a:ext cx="8880900" cy="19782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0"/>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28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Introduction to the problem</a:t>
            </a:r>
            <a:endParaRPr/>
          </a:p>
        </p:txBody>
      </p:sp>
      <p:sp>
        <p:nvSpPr>
          <p:cNvPr id="71" name="Google Shape;71;p15"/>
          <p:cNvSpPr txBox="1">
            <a:spLocks noGrp="1"/>
          </p:cNvSpPr>
          <p:nvPr>
            <p:ph type="body" idx="1"/>
          </p:nvPr>
        </p:nvSpPr>
        <p:spPr>
          <a:xfrm>
            <a:off x="235550" y="845675"/>
            <a:ext cx="44820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The challenge is that the orientation of each molecule is unknown, making it difficult to reconstruct the 3D structure. Before solving the larger problem of SPI, in the first few tasks, we consider a simplified problem using 2D images with only 4 possible orientations.</a:t>
            </a:r>
            <a:endParaRPr b="1"/>
          </a:p>
        </p:txBody>
      </p:sp>
      <p:sp>
        <p:nvSpPr>
          <p:cNvPr id="72" name="Google Shape;7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a:t>
            </a:fld>
            <a:endParaRPr/>
          </a:p>
        </p:txBody>
      </p:sp>
      <p:pic>
        <p:nvPicPr>
          <p:cNvPr id="73" name="Google Shape;73;p15"/>
          <p:cNvPicPr preferRelativeResize="0"/>
          <p:nvPr/>
        </p:nvPicPr>
        <p:blipFill>
          <a:blip r:embed="rId3">
            <a:alphaModFix/>
          </a:blip>
          <a:stretch>
            <a:fillRect/>
          </a:stretch>
        </p:blipFill>
        <p:spPr>
          <a:xfrm>
            <a:off x="5085175" y="892450"/>
            <a:ext cx="3770772" cy="3770772"/>
          </a:xfrm>
          <a:prstGeom prst="rect">
            <a:avLst/>
          </a:prstGeom>
          <a:noFill/>
          <a:ln>
            <a:noFill/>
          </a:ln>
        </p:spPr>
      </p:pic>
      <p:sp>
        <p:nvSpPr>
          <p:cNvPr id="74" name="Google Shape;74;p15"/>
          <p:cNvSpPr txBox="1"/>
          <p:nvPr/>
        </p:nvSpPr>
        <p:spPr>
          <a:xfrm>
            <a:off x="235550" y="4820400"/>
            <a:ext cx="43449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solidFill>
                  <a:schemeClr val="dk2"/>
                </a:solidFill>
                <a:latin typeface="Lato"/>
                <a:ea typeface="Lato"/>
                <a:cs typeface="Lato"/>
                <a:sym typeface="Lato"/>
              </a:rPr>
              <a:t>Credit: Coherent Imaging Division, Center for Free-Electron Laser Science (CFEL)</a:t>
            </a:r>
            <a:endParaRPr sz="900">
              <a:solidFill>
                <a:schemeClr val="dk2"/>
              </a:solidFill>
              <a:latin typeface="Lato"/>
              <a:ea typeface="Lato"/>
              <a:cs typeface="Lato"/>
              <a:sym typeface="Lato"/>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40"/>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4(c): Noisy patterns</a:t>
            </a:r>
            <a:endParaRPr/>
          </a:p>
        </p:txBody>
      </p:sp>
      <p:sp>
        <p:nvSpPr>
          <p:cNvPr id="289" name="Google Shape;289;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30</a:t>
            </a:fld>
            <a:endParaRPr/>
          </a:p>
        </p:txBody>
      </p:sp>
      <p:sp>
        <p:nvSpPr>
          <p:cNvPr id="290" name="Google Shape;290;p40"/>
          <p:cNvSpPr txBox="1">
            <a:spLocks noGrp="1"/>
          </p:cNvSpPr>
          <p:nvPr>
            <p:ph type="body" idx="1"/>
          </p:nvPr>
        </p:nvSpPr>
        <p:spPr>
          <a:xfrm>
            <a:off x="235550" y="845675"/>
            <a:ext cx="52497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500">
                <a:latin typeface="Courier New"/>
                <a:ea typeface="Courier New"/>
                <a:cs typeface="Courier New"/>
                <a:sym typeface="Courier New"/>
              </a:rPr>
              <a:t>for i in range(4):</a:t>
            </a:r>
            <a:endParaRPr sz="1500">
              <a:latin typeface="Courier New"/>
              <a:ea typeface="Courier New"/>
              <a:cs typeface="Courier New"/>
              <a:sym typeface="Courier New"/>
            </a:endParaRPr>
          </a:p>
          <a:p>
            <a:pPr marL="0" lvl="0" indent="0" algn="l" rtl="0">
              <a:spcBef>
                <a:spcPts val="0"/>
              </a:spcBef>
              <a:spcAft>
                <a:spcPts val="0"/>
              </a:spcAft>
              <a:buNone/>
            </a:pPr>
            <a:r>
              <a:rPr lang="en" sz="1500">
                <a:latin typeface="Courier New"/>
                <a:ea typeface="Courier New"/>
                <a:cs typeface="Courier New"/>
                <a:sym typeface="Courier New"/>
              </a:rPr>
              <a:t>    group = groups[i]</a:t>
            </a:r>
            <a:endParaRPr sz="1500">
              <a:latin typeface="Courier New"/>
              <a:ea typeface="Courier New"/>
              <a:cs typeface="Courier New"/>
              <a:sym typeface="Courier New"/>
            </a:endParaRPr>
          </a:p>
          <a:p>
            <a:pPr marL="0" lvl="0" indent="0" algn="l" rtl="0">
              <a:spcBef>
                <a:spcPts val="0"/>
              </a:spcBef>
              <a:spcAft>
                <a:spcPts val="0"/>
              </a:spcAft>
              <a:buNone/>
            </a:pPr>
            <a:r>
              <a:rPr lang="en" sz="1500">
                <a:latin typeface="Courier New"/>
                <a:ea typeface="Courier New"/>
                <a:cs typeface="Courier New"/>
                <a:sym typeface="Courier New"/>
              </a:rPr>
              <a:t>    img = np.mean(np.array(group), </a:t>
            </a:r>
            <a:endParaRPr sz="1500">
              <a:latin typeface="Courier New"/>
              <a:ea typeface="Courier New"/>
              <a:cs typeface="Courier New"/>
              <a:sym typeface="Courier New"/>
            </a:endParaRPr>
          </a:p>
          <a:p>
            <a:pPr marL="457200" lvl="0" indent="457200" algn="l" rtl="0">
              <a:spcBef>
                <a:spcPts val="0"/>
              </a:spcBef>
              <a:spcAft>
                <a:spcPts val="0"/>
              </a:spcAft>
              <a:buNone/>
            </a:pPr>
            <a:r>
              <a:rPr lang="en" sz="1500">
                <a:latin typeface="Courier New"/>
                <a:ea typeface="Courier New"/>
                <a:cs typeface="Courier New"/>
                <a:sym typeface="Courier New"/>
              </a:rPr>
              <a:t>axis=0).reshape(50,50)</a:t>
            </a:r>
            <a:endParaRPr sz="1500">
              <a:latin typeface="Courier New"/>
              <a:ea typeface="Courier New"/>
              <a:cs typeface="Courier New"/>
              <a:sym typeface="Courier New"/>
            </a:endParaRPr>
          </a:p>
          <a:p>
            <a:pPr marL="0" lvl="0" indent="0" algn="l" rtl="0">
              <a:spcBef>
                <a:spcPts val="0"/>
              </a:spcBef>
              <a:spcAft>
                <a:spcPts val="0"/>
              </a:spcAft>
              <a:buNone/>
            </a:pPr>
            <a:r>
              <a:rPr lang="en" sz="1500">
                <a:latin typeface="Courier New"/>
                <a:ea typeface="Courier New"/>
                <a:cs typeface="Courier New"/>
                <a:sym typeface="Courier New"/>
              </a:rPr>
              <a:t>    </a:t>
            </a:r>
            <a:endParaRPr sz="1500">
              <a:latin typeface="Courier New"/>
              <a:ea typeface="Courier New"/>
              <a:cs typeface="Courier New"/>
              <a:sym typeface="Courier New"/>
            </a:endParaRPr>
          </a:p>
          <a:p>
            <a:pPr marL="0" lvl="0" indent="457200" algn="l" rtl="0">
              <a:spcBef>
                <a:spcPts val="0"/>
              </a:spcBef>
              <a:spcAft>
                <a:spcPts val="0"/>
              </a:spcAft>
              <a:buNone/>
            </a:pPr>
            <a:endParaRPr sz="1500">
              <a:latin typeface="Courier New"/>
              <a:ea typeface="Courier New"/>
              <a:cs typeface="Courier New"/>
              <a:sym typeface="Courier New"/>
            </a:endParaRPr>
          </a:p>
          <a:p>
            <a:pPr marL="457200" lvl="0" indent="0" algn="l" rtl="0">
              <a:spcBef>
                <a:spcPts val="0"/>
              </a:spcBef>
              <a:spcAft>
                <a:spcPts val="0"/>
              </a:spcAft>
              <a:buNone/>
            </a:pPr>
            <a:r>
              <a:rPr lang="en" sz="1500">
                <a:latin typeface="Courier New"/>
                <a:ea typeface="Courier New"/>
                <a:cs typeface="Courier New"/>
                <a:sym typeface="Courier New"/>
              </a:rPr>
              <a:t>ax[i].imshow(img)</a:t>
            </a:r>
            <a:endParaRPr sz="1500">
              <a:latin typeface="Courier New"/>
              <a:ea typeface="Courier New"/>
              <a:cs typeface="Courier New"/>
              <a:sym typeface="Courier New"/>
            </a:endParaRPr>
          </a:p>
          <a:p>
            <a:pPr marL="0" lvl="0" indent="0" algn="l" rtl="0">
              <a:spcBef>
                <a:spcPts val="0"/>
              </a:spcBef>
              <a:spcAft>
                <a:spcPts val="0"/>
              </a:spcAft>
              <a:buNone/>
            </a:pPr>
            <a:r>
              <a:rPr lang="en" sz="1500">
                <a:latin typeface="Courier New"/>
                <a:ea typeface="Courier New"/>
                <a:cs typeface="Courier New"/>
                <a:sym typeface="Courier New"/>
              </a:rPr>
              <a:t>    ax[i].set_xticks([])</a:t>
            </a:r>
            <a:endParaRPr sz="1500">
              <a:latin typeface="Courier New"/>
              <a:ea typeface="Courier New"/>
              <a:cs typeface="Courier New"/>
              <a:sym typeface="Courier New"/>
            </a:endParaRPr>
          </a:p>
          <a:p>
            <a:pPr marL="0" lvl="0" indent="0" algn="l" rtl="0">
              <a:spcBef>
                <a:spcPts val="0"/>
              </a:spcBef>
              <a:spcAft>
                <a:spcPts val="0"/>
              </a:spcAft>
              <a:buNone/>
            </a:pPr>
            <a:r>
              <a:rPr lang="en" sz="1500">
                <a:latin typeface="Courier New"/>
                <a:ea typeface="Courier New"/>
                <a:cs typeface="Courier New"/>
                <a:sym typeface="Courier New"/>
              </a:rPr>
              <a:t>    ax[i].set_yticks([])</a:t>
            </a:r>
            <a:endParaRPr sz="1500">
              <a:latin typeface="Courier New"/>
              <a:ea typeface="Courier New"/>
              <a:cs typeface="Courier New"/>
              <a:sym typeface="Courier New"/>
            </a:endParaRPr>
          </a:p>
        </p:txBody>
      </p:sp>
      <p:sp>
        <p:nvSpPr>
          <p:cNvPr id="291" name="Google Shape;291;p40"/>
          <p:cNvSpPr txBox="1">
            <a:spLocks noGrp="1"/>
          </p:cNvSpPr>
          <p:nvPr>
            <p:ph type="body" idx="1"/>
          </p:nvPr>
        </p:nvSpPr>
        <p:spPr>
          <a:xfrm>
            <a:off x="5485050" y="845675"/>
            <a:ext cx="35361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Take average of all patterns in each group to produce an image for every orientation class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Display all four images</a:t>
            </a:r>
            <a:endParaRPr/>
          </a:p>
        </p:txBody>
      </p:sp>
      <p:sp>
        <p:nvSpPr>
          <p:cNvPr id="292" name="Google Shape;292;p40"/>
          <p:cNvSpPr/>
          <p:nvPr/>
        </p:nvSpPr>
        <p:spPr>
          <a:xfrm>
            <a:off x="131550" y="845675"/>
            <a:ext cx="8880900" cy="14934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
        <p:nvSpPr>
          <p:cNvPr id="293" name="Google Shape;293;p40"/>
          <p:cNvSpPr/>
          <p:nvPr/>
        </p:nvSpPr>
        <p:spPr>
          <a:xfrm>
            <a:off x="131550" y="2339075"/>
            <a:ext cx="8880900" cy="10809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93"/>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29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41"/>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4(c): Noisy patterns</a:t>
            </a:r>
            <a:endParaRPr/>
          </a:p>
        </p:txBody>
      </p:sp>
      <p:sp>
        <p:nvSpPr>
          <p:cNvPr id="299" name="Google Shape;299;p4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31</a:t>
            </a:fld>
            <a:endParaRPr/>
          </a:p>
        </p:txBody>
      </p:sp>
      <p:pic>
        <p:nvPicPr>
          <p:cNvPr id="300" name="Google Shape;300;p41"/>
          <p:cNvPicPr preferRelativeResize="0"/>
          <p:nvPr/>
        </p:nvPicPr>
        <p:blipFill>
          <a:blip r:embed="rId3">
            <a:alphaModFix/>
          </a:blip>
          <a:stretch>
            <a:fillRect/>
          </a:stretch>
        </p:blipFill>
        <p:spPr>
          <a:xfrm>
            <a:off x="184950" y="1491988"/>
            <a:ext cx="8774076" cy="21595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42"/>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5: Likelihood to succeed with noisy patterns</a:t>
            </a:r>
            <a:endParaRPr/>
          </a:p>
        </p:txBody>
      </p:sp>
      <p:sp>
        <p:nvSpPr>
          <p:cNvPr id="306" name="Google Shape;306;p42"/>
          <p:cNvSpPr txBox="1">
            <a:spLocks noGrp="1"/>
          </p:cNvSpPr>
          <p:nvPr>
            <p:ph type="body" idx="1"/>
          </p:nvPr>
        </p:nvSpPr>
        <p:spPr>
          <a:xfrm>
            <a:off x="235550" y="923625"/>
            <a:ext cx="8549400" cy="3645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Prerequisite for master image reconstruction: determining individual pattern orientation even with the master image available.  This is due to the noise model (</a:t>
            </a:r>
            <a:r>
              <a:rPr lang="en">
                <a:latin typeface="STIX Two Text"/>
                <a:ea typeface="STIX Two Text"/>
                <a:cs typeface="STIX Two Text"/>
                <a:sym typeface="STIX Two Text"/>
              </a:rPr>
              <a:t>β</a:t>
            </a:r>
            <a:r>
              <a:rPr lang="en"/>
              <a:t>) significantly impacting the ability to determine a pattern's orientation.</a:t>
            </a:r>
            <a:endParaRPr/>
          </a:p>
          <a:p>
            <a:pPr marL="0" lvl="0" indent="0" algn="l" rtl="0">
              <a:spcBef>
                <a:spcPts val="1200"/>
              </a:spcBef>
              <a:spcAft>
                <a:spcPts val="0"/>
              </a:spcAft>
              <a:buNone/>
            </a:pPr>
            <a:r>
              <a:rPr lang="en"/>
              <a:t>The received photons per pixel has average value </a:t>
            </a:r>
            <a:r>
              <a:rPr lang="en">
                <a:latin typeface="STIX Two Text"/>
                <a:ea typeface="STIX Two Text"/>
                <a:cs typeface="STIX Two Text"/>
                <a:sym typeface="STIX Two Text"/>
              </a:rPr>
              <a:t>λ</a:t>
            </a:r>
            <a:r>
              <a:rPr lang="en" i="1" baseline="-25000">
                <a:latin typeface="STIX Two Text"/>
                <a:ea typeface="STIX Two Text"/>
                <a:cs typeface="STIX Two Text"/>
                <a:sym typeface="STIX Two Text"/>
              </a:rPr>
              <a:t>i</a:t>
            </a:r>
            <a:r>
              <a:rPr lang="en"/>
              <a:t>, and the likelihood of a pixel having </a:t>
            </a:r>
            <a:r>
              <a:rPr lang="en" i="1">
                <a:latin typeface="STIX Two Text"/>
                <a:ea typeface="STIX Two Text"/>
                <a:cs typeface="STIX Two Text"/>
                <a:sym typeface="STIX Two Text"/>
              </a:rPr>
              <a:t>k</a:t>
            </a:r>
            <a:r>
              <a:rPr lang="en" i="1" baseline="-25000">
                <a:latin typeface="STIX Two Text"/>
                <a:ea typeface="STIX Two Text"/>
                <a:cs typeface="STIX Two Text"/>
                <a:sym typeface="STIX Two Text"/>
              </a:rPr>
              <a:t>i</a:t>
            </a:r>
            <a:r>
              <a:rPr lang="en"/>
              <a:t> photons (either </a:t>
            </a:r>
            <a:r>
              <a:rPr lang="en">
                <a:latin typeface="STIX Two Text"/>
                <a:ea typeface="STIX Two Text"/>
                <a:cs typeface="STIX Two Text"/>
                <a:sym typeface="STIX Two Text"/>
              </a:rPr>
              <a:t>1</a:t>
            </a:r>
            <a:r>
              <a:rPr lang="en"/>
              <a:t> or </a:t>
            </a:r>
            <a:r>
              <a:rPr lang="en">
                <a:latin typeface="STIX Two Text"/>
                <a:ea typeface="STIX Two Text"/>
                <a:cs typeface="STIX Two Text"/>
                <a:sym typeface="STIX Two Text"/>
              </a:rPr>
              <a:t>0</a:t>
            </a:r>
            <a:r>
              <a:rPr lang="en"/>
              <a:t>) is denoted:</a:t>
            </a:r>
            <a:endParaRPr/>
          </a:p>
          <a:p>
            <a:pPr marL="0" lvl="0" indent="0" algn="l" rtl="0">
              <a:spcBef>
                <a:spcPts val="1200"/>
              </a:spcBef>
              <a:spcAft>
                <a:spcPts val="1200"/>
              </a:spcAft>
              <a:buNone/>
            </a:pPr>
            <a:endParaRPr/>
          </a:p>
        </p:txBody>
      </p:sp>
      <p:sp>
        <p:nvSpPr>
          <p:cNvPr id="307" name="Google Shape;307;p4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32</a:t>
            </a:fld>
            <a:endParaRPr/>
          </a:p>
        </p:txBody>
      </p:sp>
      <p:pic>
        <p:nvPicPr>
          <p:cNvPr id="308" name="Google Shape;308;p42"/>
          <p:cNvPicPr preferRelativeResize="0"/>
          <p:nvPr/>
        </p:nvPicPr>
        <p:blipFill>
          <a:blip r:embed="rId3">
            <a:alphaModFix/>
          </a:blip>
          <a:stretch>
            <a:fillRect/>
          </a:stretch>
        </p:blipFill>
        <p:spPr>
          <a:xfrm>
            <a:off x="3378425" y="2978600"/>
            <a:ext cx="2263656" cy="6459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0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6">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43"/>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5(a): Likelihood to succeed with noisy patterns</a:t>
            </a:r>
            <a:endParaRPr/>
          </a:p>
        </p:txBody>
      </p:sp>
      <p:sp>
        <p:nvSpPr>
          <p:cNvPr id="314" name="Google Shape;314;p43"/>
          <p:cNvSpPr txBox="1">
            <a:spLocks noGrp="1"/>
          </p:cNvSpPr>
          <p:nvPr>
            <p:ph type="body" idx="1"/>
          </p:nvPr>
        </p:nvSpPr>
        <p:spPr>
          <a:xfrm>
            <a:off x="235550" y="2252225"/>
            <a:ext cx="8549400" cy="2316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The likelihood that </a:t>
            </a:r>
            <a:r>
              <a:rPr lang="en" i="1">
                <a:latin typeface="STIX Two Text"/>
                <a:ea typeface="STIX Two Text"/>
                <a:cs typeface="STIX Two Text"/>
                <a:sym typeface="STIX Two Text"/>
              </a:rPr>
              <a:t>K</a:t>
            </a:r>
            <a:r>
              <a:rPr lang="en" baseline="-25000">
                <a:latin typeface="STIX Two Text"/>
                <a:ea typeface="STIX Two Text"/>
                <a:cs typeface="STIX Two Text"/>
                <a:sym typeface="STIX Two Text"/>
              </a:rPr>
              <a:t>(4)</a:t>
            </a:r>
            <a:r>
              <a:rPr lang="en"/>
              <a:t> came from master image in orientation </a:t>
            </a:r>
            <a:r>
              <a:rPr lang="en" i="1">
                <a:latin typeface="STIX Two Text"/>
                <a:ea typeface="STIX Two Text"/>
                <a:cs typeface="STIX Two Text"/>
                <a:sym typeface="STIX Two Text"/>
              </a:rPr>
              <a:t>r</a:t>
            </a:r>
            <a:r>
              <a:rPr lang="en">
                <a:latin typeface="STIX Two Text"/>
                <a:ea typeface="STIX Two Text"/>
                <a:cs typeface="STIX Two Text"/>
                <a:sym typeface="STIX Two Text"/>
              </a:rPr>
              <a:t> = 90°</a:t>
            </a:r>
            <a:r>
              <a:rPr lang="en"/>
              <a:t> is </a:t>
            </a:r>
            <a:endParaRPr/>
          </a:p>
          <a:p>
            <a:pPr marL="0" lvl="0" indent="0" algn="l" rtl="0">
              <a:spcBef>
                <a:spcPts val="1200"/>
              </a:spcBef>
              <a:spcAft>
                <a:spcPts val="1200"/>
              </a:spcAft>
              <a:buNone/>
            </a:pPr>
            <a:endParaRPr/>
          </a:p>
        </p:txBody>
      </p:sp>
      <p:sp>
        <p:nvSpPr>
          <p:cNvPr id="315" name="Google Shape;315;p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33</a:t>
            </a:fld>
            <a:endParaRPr/>
          </a:p>
        </p:txBody>
      </p:sp>
      <p:pic>
        <p:nvPicPr>
          <p:cNvPr id="316" name="Google Shape;316;p43"/>
          <p:cNvPicPr preferRelativeResize="0"/>
          <p:nvPr/>
        </p:nvPicPr>
        <p:blipFill>
          <a:blip r:embed="rId3">
            <a:alphaModFix/>
          </a:blip>
          <a:stretch>
            <a:fillRect/>
          </a:stretch>
        </p:blipFill>
        <p:spPr>
          <a:xfrm>
            <a:off x="511200" y="2860999"/>
            <a:ext cx="7998100" cy="999750"/>
          </a:xfrm>
          <a:prstGeom prst="rect">
            <a:avLst/>
          </a:prstGeom>
          <a:noFill/>
          <a:ln>
            <a:noFill/>
          </a:ln>
        </p:spPr>
      </p:pic>
      <p:pic>
        <p:nvPicPr>
          <p:cNvPr id="317" name="Google Shape;317;p43"/>
          <p:cNvPicPr preferRelativeResize="0"/>
          <p:nvPr/>
        </p:nvPicPr>
        <p:blipFill>
          <a:blip r:embed="rId4">
            <a:alphaModFix/>
          </a:blip>
          <a:stretch>
            <a:fillRect/>
          </a:stretch>
        </p:blipFill>
        <p:spPr>
          <a:xfrm>
            <a:off x="1380525" y="1056075"/>
            <a:ext cx="2056336" cy="896750"/>
          </a:xfrm>
          <a:prstGeom prst="rect">
            <a:avLst/>
          </a:prstGeom>
          <a:noFill/>
          <a:ln>
            <a:noFill/>
          </a:ln>
        </p:spPr>
      </p:pic>
      <p:pic>
        <p:nvPicPr>
          <p:cNvPr id="318" name="Google Shape;318;p43"/>
          <p:cNvPicPr preferRelativeResize="0"/>
          <p:nvPr/>
        </p:nvPicPr>
        <p:blipFill>
          <a:blip r:embed="rId5">
            <a:alphaModFix/>
          </a:blip>
          <a:stretch>
            <a:fillRect/>
          </a:stretch>
        </p:blipFill>
        <p:spPr>
          <a:xfrm>
            <a:off x="5167975" y="959225"/>
            <a:ext cx="1654900" cy="10904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44"/>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5(b): Likelihood to succeed with noisy patterns</a:t>
            </a:r>
            <a:endParaRPr/>
          </a:p>
        </p:txBody>
      </p:sp>
      <p:sp>
        <p:nvSpPr>
          <p:cNvPr id="324" name="Google Shape;324;p44"/>
          <p:cNvSpPr txBox="1">
            <a:spLocks noGrp="1"/>
          </p:cNvSpPr>
          <p:nvPr>
            <p:ph type="body" idx="1"/>
          </p:nvPr>
        </p:nvSpPr>
        <p:spPr>
          <a:xfrm>
            <a:off x="235550" y="845675"/>
            <a:ext cx="85494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The ratio between likelihoods is given by</a:t>
            </a:r>
            <a:endParaRPr/>
          </a:p>
        </p:txBody>
      </p:sp>
      <p:sp>
        <p:nvSpPr>
          <p:cNvPr id="325" name="Google Shape;325;p4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34</a:t>
            </a:fld>
            <a:endParaRPr/>
          </a:p>
        </p:txBody>
      </p:sp>
      <p:pic>
        <p:nvPicPr>
          <p:cNvPr id="326" name="Google Shape;326;p44"/>
          <p:cNvPicPr preferRelativeResize="0"/>
          <p:nvPr/>
        </p:nvPicPr>
        <p:blipFill>
          <a:blip r:embed="rId3">
            <a:alphaModFix/>
          </a:blip>
          <a:stretch>
            <a:fillRect/>
          </a:stretch>
        </p:blipFill>
        <p:spPr>
          <a:xfrm>
            <a:off x="1418200" y="1394725"/>
            <a:ext cx="6184100" cy="7233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45"/>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5(c): Likelihood to succeed with noisy patterns</a:t>
            </a:r>
            <a:endParaRPr/>
          </a:p>
        </p:txBody>
      </p:sp>
      <p:sp>
        <p:nvSpPr>
          <p:cNvPr id="332" name="Google Shape;332;p45"/>
          <p:cNvSpPr txBox="1">
            <a:spLocks noGrp="1"/>
          </p:cNvSpPr>
          <p:nvPr>
            <p:ph type="body" idx="1"/>
          </p:nvPr>
        </p:nvSpPr>
        <p:spPr>
          <a:xfrm>
            <a:off x="235550" y="845675"/>
            <a:ext cx="85494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Equating the expression in 5(b) to </a:t>
            </a:r>
            <a:r>
              <a:rPr lang="en">
                <a:latin typeface="STIX Two Text"/>
                <a:ea typeface="STIX Two Text"/>
                <a:cs typeface="STIX Two Text"/>
                <a:sym typeface="STIX Two Text"/>
              </a:rPr>
              <a:t>1</a:t>
            </a:r>
            <a:r>
              <a:rPr lang="en"/>
              <a:t> gives </a:t>
            </a: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r>
              <a:rPr lang="en"/>
              <a:t>on solving which yields </a:t>
            </a:r>
            <a:endParaRPr/>
          </a:p>
          <a:p>
            <a:pPr marL="0" lvl="0" indent="0" algn="l" rtl="0">
              <a:spcBef>
                <a:spcPts val="1200"/>
              </a:spcBef>
              <a:spcAft>
                <a:spcPts val="0"/>
              </a:spcAft>
              <a:buNone/>
            </a:pPr>
            <a:r>
              <a:rPr lang="en"/>
              <a:t>This implies that as the noise becomes increasingly similar to the actual pattern (likelihoods that measured pattern is aligned &amp; misaligned to master image become equal),  we are less able to determine which orientation is most likely.</a:t>
            </a:r>
            <a:endParaRPr/>
          </a:p>
          <a:p>
            <a:pPr marL="0" lvl="0" indent="0" algn="l" rtl="0">
              <a:spcBef>
                <a:spcPts val="1200"/>
              </a:spcBef>
              <a:spcAft>
                <a:spcPts val="1200"/>
              </a:spcAft>
              <a:buNone/>
            </a:pPr>
            <a:endParaRPr/>
          </a:p>
        </p:txBody>
      </p:sp>
      <p:sp>
        <p:nvSpPr>
          <p:cNvPr id="333" name="Google Shape;333;p4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35</a:t>
            </a:fld>
            <a:endParaRPr/>
          </a:p>
        </p:txBody>
      </p:sp>
      <p:pic>
        <p:nvPicPr>
          <p:cNvPr id="334" name="Google Shape;334;p45"/>
          <p:cNvPicPr preferRelativeResize="0"/>
          <p:nvPr/>
        </p:nvPicPr>
        <p:blipFill>
          <a:blip r:embed="rId3">
            <a:alphaModFix/>
          </a:blip>
          <a:stretch>
            <a:fillRect/>
          </a:stretch>
        </p:blipFill>
        <p:spPr>
          <a:xfrm>
            <a:off x="3991213" y="1597125"/>
            <a:ext cx="1038075" cy="489200"/>
          </a:xfrm>
          <a:prstGeom prst="rect">
            <a:avLst/>
          </a:prstGeom>
          <a:noFill/>
          <a:ln>
            <a:noFill/>
          </a:ln>
        </p:spPr>
      </p:pic>
      <p:pic>
        <p:nvPicPr>
          <p:cNvPr id="335" name="Google Shape;335;p45"/>
          <p:cNvPicPr preferRelativeResize="0"/>
          <p:nvPr/>
        </p:nvPicPr>
        <p:blipFill>
          <a:blip r:embed="rId4">
            <a:alphaModFix/>
          </a:blip>
          <a:stretch>
            <a:fillRect/>
          </a:stretch>
        </p:blipFill>
        <p:spPr>
          <a:xfrm>
            <a:off x="2705900" y="2313750"/>
            <a:ext cx="663650" cy="31952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46"/>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5(d): Likelihood to succeed with noisy patterns</a:t>
            </a:r>
            <a:endParaRPr/>
          </a:p>
        </p:txBody>
      </p:sp>
      <p:sp>
        <p:nvSpPr>
          <p:cNvPr id="341" name="Google Shape;341;p4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36</a:t>
            </a:fld>
            <a:endParaRPr/>
          </a:p>
        </p:txBody>
      </p:sp>
      <p:pic>
        <p:nvPicPr>
          <p:cNvPr id="342" name="Google Shape;342;p46"/>
          <p:cNvPicPr preferRelativeResize="0"/>
          <p:nvPr/>
        </p:nvPicPr>
        <p:blipFill>
          <a:blip r:embed="rId3">
            <a:alphaModFix/>
          </a:blip>
          <a:stretch>
            <a:fillRect/>
          </a:stretch>
        </p:blipFill>
        <p:spPr>
          <a:xfrm>
            <a:off x="5250125" y="1077438"/>
            <a:ext cx="1666075" cy="2343825"/>
          </a:xfrm>
          <a:prstGeom prst="rect">
            <a:avLst/>
          </a:prstGeom>
          <a:noFill/>
          <a:ln>
            <a:noFill/>
          </a:ln>
        </p:spPr>
      </p:pic>
      <p:pic>
        <p:nvPicPr>
          <p:cNvPr id="343" name="Google Shape;343;p46"/>
          <p:cNvPicPr preferRelativeResize="0"/>
          <p:nvPr/>
        </p:nvPicPr>
        <p:blipFill rotWithShape="1">
          <a:blip r:embed="rId4">
            <a:alphaModFix/>
          </a:blip>
          <a:srcRect r="54254"/>
          <a:stretch/>
        </p:blipFill>
        <p:spPr>
          <a:xfrm>
            <a:off x="2223625" y="1192125"/>
            <a:ext cx="1916075" cy="2229150"/>
          </a:xfrm>
          <a:prstGeom prst="rect">
            <a:avLst/>
          </a:prstGeom>
          <a:noFill/>
          <a:ln>
            <a:noFill/>
          </a:ln>
        </p:spPr>
      </p:pic>
      <p:pic>
        <p:nvPicPr>
          <p:cNvPr id="344" name="Google Shape;344;p46"/>
          <p:cNvPicPr preferRelativeResize="0"/>
          <p:nvPr/>
        </p:nvPicPr>
        <p:blipFill>
          <a:blip r:embed="rId5">
            <a:alphaModFix/>
          </a:blip>
          <a:stretch>
            <a:fillRect/>
          </a:stretch>
        </p:blipFill>
        <p:spPr>
          <a:xfrm>
            <a:off x="1702138" y="3816003"/>
            <a:ext cx="5739725" cy="8472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47"/>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5(d): Likelihood to succeed with noisy patterns</a:t>
            </a:r>
            <a:endParaRPr/>
          </a:p>
        </p:txBody>
      </p:sp>
      <p:sp>
        <p:nvSpPr>
          <p:cNvPr id="350" name="Google Shape;350;p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37</a:t>
            </a:fld>
            <a:endParaRPr/>
          </a:p>
        </p:txBody>
      </p:sp>
      <p:pic>
        <p:nvPicPr>
          <p:cNvPr id="351" name="Google Shape;351;p47"/>
          <p:cNvPicPr preferRelativeResize="0"/>
          <p:nvPr/>
        </p:nvPicPr>
        <p:blipFill rotWithShape="1">
          <a:blip r:embed="rId3">
            <a:alphaModFix/>
          </a:blip>
          <a:srcRect l="54454"/>
          <a:stretch/>
        </p:blipFill>
        <p:spPr>
          <a:xfrm>
            <a:off x="2227800" y="1134788"/>
            <a:ext cx="1907725" cy="2229150"/>
          </a:xfrm>
          <a:prstGeom prst="rect">
            <a:avLst/>
          </a:prstGeom>
          <a:noFill/>
          <a:ln>
            <a:noFill/>
          </a:ln>
        </p:spPr>
      </p:pic>
      <p:pic>
        <p:nvPicPr>
          <p:cNvPr id="352" name="Google Shape;352;p47"/>
          <p:cNvPicPr preferRelativeResize="0"/>
          <p:nvPr/>
        </p:nvPicPr>
        <p:blipFill>
          <a:blip r:embed="rId4">
            <a:alphaModFix/>
          </a:blip>
          <a:stretch>
            <a:fillRect/>
          </a:stretch>
        </p:blipFill>
        <p:spPr>
          <a:xfrm>
            <a:off x="5250125" y="1077438"/>
            <a:ext cx="1666075" cy="2343825"/>
          </a:xfrm>
          <a:prstGeom prst="rect">
            <a:avLst/>
          </a:prstGeom>
          <a:noFill/>
          <a:ln>
            <a:noFill/>
          </a:ln>
        </p:spPr>
      </p:pic>
      <p:pic>
        <p:nvPicPr>
          <p:cNvPr id="353" name="Google Shape;353;p47"/>
          <p:cNvPicPr preferRelativeResize="0"/>
          <p:nvPr/>
        </p:nvPicPr>
        <p:blipFill>
          <a:blip r:embed="rId5">
            <a:alphaModFix/>
          </a:blip>
          <a:stretch>
            <a:fillRect/>
          </a:stretch>
        </p:blipFill>
        <p:spPr>
          <a:xfrm>
            <a:off x="297300" y="3789450"/>
            <a:ext cx="8549401" cy="8104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48"/>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5(d): Likelihood to succeed with noisy patterns</a:t>
            </a:r>
            <a:endParaRPr/>
          </a:p>
        </p:txBody>
      </p:sp>
      <p:sp>
        <p:nvSpPr>
          <p:cNvPr id="359" name="Google Shape;359;p48"/>
          <p:cNvSpPr txBox="1">
            <a:spLocks noGrp="1"/>
          </p:cNvSpPr>
          <p:nvPr>
            <p:ph type="body" idx="1"/>
          </p:nvPr>
        </p:nvSpPr>
        <p:spPr>
          <a:xfrm>
            <a:off x="235550" y="845675"/>
            <a:ext cx="85494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Therefore</a:t>
            </a:r>
            <a:endParaRPr/>
          </a:p>
          <a:p>
            <a:pPr marL="0" lvl="0" indent="0" algn="l" rtl="0">
              <a:spcBef>
                <a:spcPts val="1200"/>
              </a:spcBef>
              <a:spcAft>
                <a:spcPts val="1200"/>
              </a:spcAft>
              <a:buNone/>
            </a:pPr>
            <a:endParaRPr/>
          </a:p>
        </p:txBody>
      </p:sp>
      <p:sp>
        <p:nvSpPr>
          <p:cNvPr id="360" name="Google Shape;360;p4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38</a:t>
            </a:fld>
            <a:endParaRPr/>
          </a:p>
        </p:txBody>
      </p:sp>
      <p:pic>
        <p:nvPicPr>
          <p:cNvPr id="361" name="Google Shape;361;p48"/>
          <p:cNvPicPr preferRelativeResize="0"/>
          <p:nvPr/>
        </p:nvPicPr>
        <p:blipFill>
          <a:blip r:embed="rId3">
            <a:alphaModFix/>
          </a:blip>
          <a:stretch>
            <a:fillRect/>
          </a:stretch>
        </p:blipFill>
        <p:spPr>
          <a:xfrm>
            <a:off x="3299215" y="1219400"/>
            <a:ext cx="2545576" cy="6459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49"/>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5(e): Likelihood to succeed with noisy patterns</a:t>
            </a:r>
            <a:endParaRPr/>
          </a:p>
        </p:txBody>
      </p:sp>
      <p:sp>
        <p:nvSpPr>
          <p:cNvPr id="367" name="Google Shape;367;p49"/>
          <p:cNvSpPr txBox="1">
            <a:spLocks noGrp="1"/>
          </p:cNvSpPr>
          <p:nvPr>
            <p:ph type="body" idx="1"/>
          </p:nvPr>
        </p:nvSpPr>
        <p:spPr>
          <a:xfrm>
            <a:off x="235550" y="845675"/>
            <a:ext cx="85494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Since it is given that </a:t>
            </a:r>
            <a:r>
              <a:rPr lang="en">
                <a:latin typeface="STIX Two Text"/>
                <a:ea typeface="STIX Two Text"/>
                <a:cs typeface="STIX Two Text"/>
                <a:sym typeface="STIX Two Text"/>
              </a:rPr>
              <a:t>λ</a:t>
            </a:r>
            <a:r>
              <a:rPr lang="en" i="1" baseline="-25000">
                <a:latin typeface="STIX Two Text"/>
                <a:ea typeface="STIX Two Text"/>
                <a:cs typeface="STIX Two Text"/>
                <a:sym typeface="STIX Two Text"/>
              </a:rPr>
              <a:t>i</a:t>
            </a:r>
            <a:r>
              <a:rPr lang="en"/>
              <a:t> can only take on two values, namely </a:t>
            </a:r>
            <a:r>
              <a:rPr lang="en">
                <a:latin typeface="STIX Two Text"/>
                <a:ea typeface="STIX Two Text"/>
                <a:cs typeface="STIX Two Text"/>
                <a:sym typeface="STIX Two Text"/>
              </a:rPr>
              <a:t>λ</a:t>
            </a:r>
            <a:r>
              <a:rPr lang="en"/>
              <a:t> and </a:t>
            </a:r>
            <a:r>
              <a:rPr lang="en">
                <a:latin typeface="STIX Two Text"/>
                <a:ea typeface="STIX Two Text"/>
                <a:cs typeface="STIX Two Text"/>
                <a:sym typeface="STIX Two Text"/>
              </a:rPr>
              <a:t>βλ</a:t>
            </a:r>
            <a:r>
              <a:rPr lang="en"/>
              <a:t>, we are essentially dealing with the following four cases:</a:t>
            </a:r>
            <a:endParaRPr/>
          </a:p>
          <a:p>
            <a:pPr marL="457200" lvl="0" indent="-342900" algn="l" rtl="0">
              <a:spcBef>
                <a:spcPts val="1200"/>
              </a:spcBef>
              <a:spcAft>
                <a:spcPts val="0"/>
              </a:spcAft>
              <a:buSzPts val="1800"/>
              <a:buChar char="●"/>
            </a:pPr>
            <a:r>
              <a:rPr lang="en"/>
              <a:t>Case A: </a:t>
            </a:r>
            <a:r>
              <a:rPr lang="en" i="1">
                <a:latin typeface="STIX Two Text"/>
                <a:ea typeface="STIX Two Text"/>
                <a:cs typeface="STIX Two Text"/>
                <a:sym typeface="STIX Two Text"/>
              </a:rPr>
              <a:t>k</a:t>
            </a:r>
            <a:r>
              <a:rPr lang="en" i="1" baseline="-25000">
                <a:latin typeface="STIX Two Text"/>
                <a:ea typeface="STIX Two Text"/>
                <a:cs typeface="STIX Two Text"/>
                <a:sym typeface="STIX Two Text"/>
              </a:rPr>
              <a:t>i</a:t>
            </a:r>
            <a:r>
              <a:rPr lang="en">
                <a:latin typeface="STIX Two Text"/>
                <a:ea typeface="STIX Two Text"/>
                <a:cs typeface="STIX Two Text"/>
                <a:sym typeface="STIX Two Text"/>
              </a:rPr>
              <a:t> = 1</a:t>
            </a:r>
            <a:r>
              <a:rPr lang="en"/>
              <a:t> given </a:t>
            </a:r>
            <a:r>
              <a:rPr lang="en" i="1">
                <a:latin typeface="STIX Two Text"/>
                <a:ea typeface="STIX Two Text"/>
                <a:cs typeface="STIX Two Text"/>
                <a:sym typeface="STIX Two Text"/>
              </a:rPr>
              <a:t>μ</a:t>
            </a:r>
            <a:r>
              <a:rPr lang="en" i="1" baseline="-25000">
                <a:latin typeface="STIX Two Text"/>
                <a:ea typeface="STIX Two Text"/>
                <a:cs typeface="STIX Two Text"/>
                <a:sym typeface="STIX Two Text"/>
              </a:rPr>
              <a:t>i</a:t>
            </a:r>
            <a:r>
              <a:rPr lang="en">
                <a:latin typeface="STIX Two Text"/>
                <a:ea typeface="STIX Two Text"/>
                <a:cs typeface="STIX Two Text"/>
                <a:sym typeface="STIX Two Text"/>
              </a:rPr>
              <a:t> = λ</a:t>
            </a:r>
            <a:r>
              <a:rPr lang="en"/>
              <a:t>,</a:t>
            </a:r>
            <a:endParaRPr/>
          </a:p>
          <a:p>
            <a:pPr marL="457200" lvl="0" indent="-342900" algn="l" rtl="0">
              <a:spcBef>
                <a:spcPts val="0"/>
              </a:spcBef>
              <a:spcAft>
                <a:spcPts val="0"/>
              </a:spcAft>
              <a:buSzPts val="1800"/>
              <a:buChar char="●"/>
            </a:pPr>
            <a:r>
              <a:rPr lang="en"/>
              <a:t>Case B: </a:t>
            </a:r>
            <a:r>
              <a:rPr lang="en" i="1">
                <a:latin typeface="STIX Two Text"/>
                <a:ea typeface="STIX Two Text"/>
                <a:cs typeface="STIX Two Text"/>
                <a:sym typeface="STIX Two Text"/>
              </a:rPr>
              <a:t>k</a:t>
            </a:r>
            <a:r>
              <a:rPr lang="en" i="1" baseline="-25000">
                <a:latin typeface="STIX Two Text"/>
                <a:ea typeface="STIX Two Text"/>
                <a:cs typeface="STIX Two Text"/>
                <a:sym typeface="STIX Two Text"/>
              </a:rPr>
              <a:t>i</a:t>
            </a:r>
            <a:r>
              <a:rPr lang="en">
                <a:latin typeface="STIX Two Text"/>
                <a:ea typeface="STIX Two Text"/>
                <a:cs typeface="STIX Two Text"/>
                <a:sym typeface="STIX Two Text"/>
              </a:rPr>
              <a:t> = 0</a:t>
            </a:r>
            <a:r>
              <a:rPr lang="en"/>
              <a:t> given </a:t>
            </a:r>
            <a:r>
              <a:rPr lang="en" i="1">
                <a:latin typeface="STIX Two Text"/>
                <a:ea typeface="STIX Two Text"/>
                <a:cs typeface="STIX Two Text"/>
                <a:sym typeface="STIX Two Text"/>
              </a:rPr>
              <a:t>μ</a:t>
            </a:r>
            <a:r>
              <a:rPr lang="en" i="1" baseline="-25000">
                <a:latin typeface="STIX Two Text"/>
                <a:ea typeface="STIX Two Text"/>
                <a:cs typeface="STIX Two Text"/>
                <a:sym typeface="STIX Two Text"/>
              </a:rPr>
              <a:t>i</a:t>
            </a:r>
            <a:r>
              <a:rPr lang="en">
                <a:latin typeface="STIX Two Text"/>
                <a:ea typeface="STIX Two Text"/>
                <a:cs typeface="STIX Two Text"/>
                <a:sym typeface="STIX Two Text"/>
              </a:rPr>
              <a:t> = λ</a:t>
            </a:r>
            <a:r>
              <a:rPr lang="en"/>
              <a:t>,</a:t>
            </a:r>
            <a:endParaRPr/>
          </a:p>
          <a:p>
            <a:pPr marL="457200" lvl="0" indent="-342900" algn="l" rtl="0">
              <a:spcBef>
                <a:spcPts val="0"/>
              </a:spcBef>
              <a:spcAft>
                <a:spcPts val="0"/>
              </a:spcAft>
              <a:buSzPts val="1800"/>
              <a:buChar char="●"/>
            </a:pPr>
            <a:r>
              <a:rPr lang="en"/>
              <a:t>Case C: </a:t>
            </a:r>
            <a:r>
              <a:rPr lang="en" i="1">
                <a:latin typeface="STIX Two Text"/>
                <a:ea typeface="STIX Two Text"/>
                <a:cs typeface="STIX Two Text"/>
                <a:sym typeface="STIX Two Text"/>
              </a:rPr>
              <a:t>k</a:t>
            </a:r>
            <a:r>
              <a:rPr lang="en" i="1" baseline="-25000">
                <a:latin typeface="STIX Two Text"/>
                <a:ea typeface="STIX Two Text"/>
                <a:cs typeface="STIX Two Text"/>
                <a:sym typeface="STIX Two Text"/>
              </a:rPr>
              <a:t>i</a:t>
            </a:r>
            <a:r>
              <a:rPr lang="en">
                <a:latin typeface="STIX Two Text"/>
                <a:ea typeface="STIX Two Text"/>
                <a:cs typeface="STIX Two Text"/>
                <a:sym typeface="STIX Two Text"/>
              </a:rPr>
              <a:t> = 1</a:t>
            </a:r>
            <a:r>
              <a:rPr lang="en"/>
              <a:t> given </a:t>
            </a:r>
            <a:r>
              <a:rPr lang="en" i="1">
                <a:latin typeface="STIX Two Text"/>
                <a:ea typeface="STIX Two Text"/>
                <a:cs typeface="STIX Two Text"/>
                <a:sym typeface="STIX Two Text"/>
              </a:rPr>
              <a:t>μ</a:t>
            </a:r>
            <a:r>
              <a:rPr lang="en" i="1" baseline="-25000">
                <a:latin typeface="STIX Two Text"/>
                <a:ea typeface="STIX Two Text"/>
                <a:cs typeface="STIX Two Text"/>
                <a:sym typeface="STIX Two Text"/>
              </a:rPr>
              <a:t>i</a:t>
            </a:r>
            <a:r>
              <a:rPr lang="en">
                <a:latin typeface="STIX Two Text"/>
                <a:ea typeface="STIX Two Text"/>
                <a:cs typeface="STIX Two Text"/>
                <a:sym typeface="STIX Two Text"/>
              </a:rPr>
              <a:t> = βλ</a:t>
            </a:r>
            <a:r>
              <a:rPr lang="en"/>
              <a:t>,</a:t>
            </a:r>
            <a:endParaRPr/>
          </a:p>
          <a:p>
            <a:pPr marL="457200" lvl="0" indent="-342900" algn="l" rtl="0">
              <a:spcBef>
                <a:spcPts val="0"/>
              </a:spcBef>
              <a:spcAft>
                <a:spcPts val="0"/>
              </a:spcAft>
              <a:buSzPts val="1800"/>
              <a:buChar char="●"/>
            </a:pPr>
            <a:r>
              <a:rPr lang="en"/>
              <a:t>Case D: </a:t>
            </a:r>
            <a:r>
              <a:rPr lang="en" i="1">
                <a:latin typeface="STIX Two Text"/>
                <a:ea typeface="STIX Two Text"/>
                <a:cs typeface="STIX Two Text"/>
                <a:sym typeface="STIX Two Text"/>
              </a:rPr>
              <a:t>k</a:t>
            </a:r>
            <a:r>
              <a:rPr lang="en" i="1" baseline="-25000">
                <a:latin typeface="STIX Two Text"/>
                <a:ea typeface="STIX Two Text"/>
                <a:cs typeface="STIX Two Text"/>
                <a:sym typeface="STIX Two Text"/>
              </a:rPr>
              <a:t>i</a:t>
            </a:r>
            <a:r>
              <a:rPr lang="en">
                <a:latin typeface="STIX Two Text"/>
                <a:ea typeface="STIX Two Text"/>
                <a:cs typeface="STIX Two Text"/>
                <a:sym typeface="STIX Two Text"/>
              </a:rPr>
              <a:t> = 0</a:t>
            </a:r>
            <a:r>
              <a:rPr lang="en"/>
              <a:t> given </a:t>
            </a:r>
            <a:r>
              <a:rPr lang="en" i="1">
                <a:latin typeface="STIX Two Text"/>
                <a:ea typeface="STIX Two Text"/>
                <a:cs typeface="STIX Two Text"/>
                <a:sym typeface="STIX Two Text"/>
              </a:rPr>
              <a:t>μ</a:t>
            </a:r>
            <a:r>
              <a:rPr lang="en" i="1" baseline="-25000">
                <a:latin typeface="STIX Two Text"/>
                <a:ea typeface="STIX Two Text"/>
                <a:cs typeface="STIX Two Text"/>
                <a:sym typeface="STIX Two Text"/>
              </a:rPr>
              <a:t>i</a:t>
            </a:r>
            <a:r>
              <a:rPr lang="en">
                <a:latin typeface="STIX Two Text"/>
                <a:ea typeface="STIX Two Text"/>
                <a:cs typeface="STIX Two Text"/>
                <a:sym typeface="STIX Two Text"/>
              </a:rPr>
              <a:t> = βλ</a:t>
            </a:r>
            <a:r>
              <a:rPr lang="en"/>
              <a:t>.</a:t>
            </a:r>
            <a:endParaRPr/>
          </a:p>
        </p:txBody>
      </p:sp>
      <p:sp>
        <p:nvSpPr>
          <p:cNvPr id="368" name="Google Shape;368;p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39</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1: Classifying a few noiseless patterns</a:t>
            </a:r>
            <a:endParaRPr/>
          </a:p>
        </p:txBody>
      </p:sp>
      <p:sp>
        <p:nvSpPr>
          <p:cNvPr id="80" name="Google Shape;80;p16"/>
          <p:cNvSpPr txBox="1">
            <a:spLocks noGrp="1"/>
          </p:cNvSpPr>
          <p:nvPr>
            <p:ph type="body" idx="1"/>
          </p:nvPr>
        </p:nvSpPr>
        <p:spPr>
          <a:xfrm>
            <a:off x="235550" y="845675"/>
            <a:ext cx="85494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Problem statement:</a:t>
            </a:r>
            <a:endParaRPr b="1"/>
          </a:p>
          <a:p>
            <a:pPr marL="0" lvl="0" indent="0" algn="l" rtl="0">
              <a:spcBef>
                <a:spcPts val="1200"/>
              </a:spcBef>
              <a:spcAft>
                <a:spcPts val="0"/>
              </a:spcAft>
              <a:buNone/>
            </a:pPr>
            <a:r>
              <a:rPr lang="en"/>
              <a:t>We are given 25 patterns in numpy array </a:t>
            </a:r>
            <a:r>
              <a:rPr lang="en">
                <a:latin typeface="Courier New"/>
                <a:ea typeface="Courier New"/>
                <a:cs typeface="Courier New"/>
                <a:sym typeface="Courier New"/>
              </a:rPr>
              <a:t>task1</a:t>
            </a:r>
            <a:r>
              <a:rPr lang="en"/>
              <a:t>, each containing 18x18 pixels. We are tasked to </a:t>
            </a:r>
            <a:endParaRPr/>
          </a:p>
          <a:p>
            <a:pPr marL="457200" lvl="0" indent="-342900" algn="l" rtl="0">
              <a:spcBef>
                <a:spcPts val="1200"/>
              </a:spcBef>
              <a:spcAft>
                <a:spcPts val="0"/>
              </a:spcAft>
              <a:buSzPts val="1800"/>
              <a:buChar char="●"/>
            </a:pPr>
            <a:r>
              <a:rPr lang="en"/>
              <a:t>plot the reference pattern (first pattern in </a:t>
            </a:r>
            <a:r>
              <a:rPr lang="en">
                <a:latin typeface="Courier New"/>
                <a:ea typeface="Courier New"/>
                <a:cs typeface="Courier New"/>
                <a:sym typeface="Courier New"/>
              </a:rPr>
              <a:t>task1</a:t>
            </a:r>
            <a:r>
              <a:rPr lang="en"/>
              <a:t>) in its four clockwise rotations: 0, 90, 180 and 270 degrees,</a:t>
            </a:r>
            <a:endParaRPr/>
          </a:p>
          <a:p>
            <a:pPr marL="457200" lvl="0" indent="-342900" algn="l" rtl="0">
              <a:spcBef>
                <a:spcPts val="0"/>
              </a:spcBef>
              <a:spcAft>
                <a:spcPts val="0"/>
              </a:spcAft>
              <a:buSzPts val="1800"/>
              <a:buChar char="●"/>
            </a:pPr>
            <a:r>
              <a:rPr lang="en"/>
              <a:t>list the number of patterns in each of the four orientations with respect to the first pattern.</a:t>
            </a:r>
            <a:endParaRPr/>
          </a:p>
        </p:txBody>
      </p:sp>
      <p:sp>
        <p:nvSpPr>
          <p:cNvPr id="81" name="Google Shape;81;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50"/>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5(e): Likelihood to succeed with noisy patterns</a:t>
            </a:r>
            <a:endParaRPr/>
          </a:p>
        </p:txBody>
      </p:sp>
      <p:sp>
        <p:nvSpPr>
          <p:cNvPr id="374" name="Google Shape;374;p50"/>
          <p:cNvSpPr txBox="1">
            <a:spLocks noGrp="1"/>
          </p:cNvSpPr>
          <p:nvPr>
            <p:ph type="body" idx="1"/>
          </p:nvPr>
        </p:nvSpPr>
        <p:spPr>
          <a:xfrm>
            <a:off x="235550" y="845675"/>
            <a:ext cx="85494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a:t>Let </a:t>
            </a:r>
            <a:r>
              <a:rPr lang="en" i="1">
                <a:latin typeface="STIX Two Text"/>
                <a:ea typeface="STIX Two Text"/>
                <a:cs typeface="STIX Two Text"/>
                <a:sym typeface="STIX Two Text"/>
              </a:rPr>
              <a:t>J</a:t>
            </a:r>
            <a:r>
              <a:rPr lang="en" i="1" baseline="-25000">
                <a:latin typeface="STIX Two Text"/>
                <a:ea typeface="STIX Two Text"/>
                <a:cs typeface="STIX Two Text"/>
                <a:sym typeface="STIX Two Text"/>
              </a:rPr>
              <a:t>n</a:t>
            </a:r>
            <a:r>
              <a:rPr lang="en">
                <a:latin typeface="STIX Two Text"/>
                <a:ea typeface="STIX Two Text"/>
                <a:cs typeface="STIX Two Text"/>
                <a:sym typeface="STIX Two Text"/>
              </a:rPr>
              <a:t> := {</a:t>
            </a:r>
            <a:r>
              <a:rPr lang="en" i="1">
                <a:latin typeface="STIX Two Text"/>
                <a:ea typeface="STIX Two Text"/>
                <a:cs typeface="STIX Two Text"/>
                <a:sym typeface="STIX Two Text"/>
              </a:rPr>
              <a:t>i</a:t>
            </a:r>
            <a:r>
              <a:rPr lang="en">
                <a:latin typeface="STIX Two Text"/>
                <a:ea typeface="STIX Two Text"/>
                <a:cs typeface="STIX Two Text"/>
                <a:sym typeface="STIX Two Text"/>
              </a:rPr>
              <a:t> ∈ ℤ</a:t>
            </a:r>
            <a:r>
              <a:rPr lang="en" baseline="30000">
                <a:latin typeface="STIX Two Text"/>
                <a:ea typeface="STIX Two Text"/>
                <a:cs typeface="STIX Two Text"/>
                <a:sym typeface="STIX Two Text"/>
              </a:rPr>
              <a:t>+</a:t>
            </a:r>
            <a:r>
              <a:rPr lang="en">
                <a:latin typeface="STIX Two Text"/>
                <a:ea typeface="STIX Two Text"/>
                <a:cs typeface="STIX Two Text"/>
                <a:sym typeface="STIX Two Text"/>
              </a:rPr>
              <a:t> : </a:t>
            </a:r>
            <a:r>
              <a:rPr lang="en" i="1">
                <a:latin typeface="STIX Two Text"/>
                <a:ea typeface="STIX Two Text"/>
                <a:cs typeface="STIX Two Text"/>
                <a:sym typeface="STIX Two Text"/>
              </a:rPr>
              <a:t>i</a:t>
            </a:r>
            <a:r>
              <a:rPr lang="en">
                <a:latin typeface="STIX Two Text"/>
                <a:ea typeface="STIX Two Text"/>
                <a:cs typeface="STIX Two Text"/>
                <a:sym typeface="STIX Two Text"/>
              </a:rPr>
              <a:t> ≤ </a:t>
            </a:r>
            <a:r>
              <a:rPr lang="en" i="1">
                <a:latin typeface="STIX Two Text"/>
                <a:ea typeface="STIX Two Text"/>
                <a:cs typeface="STIX Two Text"/>
                <a:sym typeface="STIX Two Text"/>
              </a:rPr>
              <a:t>n</a:t>
            </a:r>
            <a:r>
              <a:rPr lang="en">
                <a:latin typeface="STIX Two Text"/>
                <a:ea typeface="STIX Two Text"/>
                <a:cs typeface="STIX Two Text"/>
                <a:sym typeface="STIX Two Text"/>
              </a:rPr>
              <a:t>}</a:t>
            </a:r>
            <a:r>
              <a:rPr lang="en"/>
              <a:t>. Let </a:t>
            </a:r>
            <a:endParaRPr/>
          </a:p>
          <a:p>
            <a:pPr marL="0" lvl="0" indent="0" algn="ctr" rtl="0">
              <a:spcBef>
                <a:spcPts val="1200"/>
              </a:spcBef>
              <a:spcAft>
                <a:spcPts val="0"/>
              </a:spcAft>
              <a:buClr>
                <a:schemeClr val="dk1"/>
              </a:buClr>
              <a:buSzPts val="1100"/>
              <a:buFont typeface="Arial"/>
              <a:buNone/>
            </a:pPr>
            <a:r>
              <a:rPr lang="en" i="1">
                <a:latin typeface="STIX Two Text"/>
                <a:ea typeface="STIX Two Text"/>
                <a:cs typeface="STIX Two Text"/>
                <a:sym typeface="STIX Two Text"/>
              </a:rPr>
              <a:t>A</a:t>
            </a:r>
            <a:r>
              <a:rPr lang="en">
                <a:latin typeface="STIX Two Text"/>
                <a:ea typeface="STIX Two Text"/>
                <a:cs typeface="STIX Two Text"/>
                <a:sym typeface="STIX Two Text"/>
              </a:rPr>
              <a:t> := {</a:t>
            </a:r>
            <a:r>
              <a:rPr lang="en" i="1">
                <a:latin typeface="STIX Two Text"/>
                <a:ea typeface="STIX Two Text"/>
                <a:cs typeface="STIX Two Text"/>
                <a:sym typeface="STIX Two Text"/>
              </a:rPr>
              <a:t>i</a:t>
            </a:r>
            <a:r>
              <a:rPr lang="en">
                <a:latin typeface="STIX Two Text"/>
                <a:ea typeface="STIX Two Text"/>
                <a:cs typeface="STIX Two Text"/>
                <a:sym typeface="STIX Two Text"/>
              </a:rPr>
              <a:t> ∈ </a:t>
            </a:r>
            <a:r>
              <a:rPr lang="en" i="1">
                <a:latin typeface="STIX Two Text"/>
                <a:ea typeface="STIX Two Text"/>
                <a:cs typeface="STIX Two Text"/>
                <a:sym typeface="STIX Two Text"/>
              </a:rPr>
              <a:t>J</a:t>
            </a:r>
            <a:r>
              <a:rPr lang="en" i="1" baseline="-25000">
                <a:latin typeface="STIX Two Text"/>
                <a:ea typeface="STIX Two Text"/>
                <a:cs typeface="STIX Two Text"/>
                <a:sym typeface="STIX Two Text"/>
              </a:rPr>
              <a:t>n</a:t>
            </a:r>
            <a:r>
              <a:rPr lang="en">
                <a:latin typeface="STIX Two Text"/>
                <a:ea typeface="STIX Two Text"/>
                <a:cs typeface="STIX Two Text"/>
                <a:sym typeface="STIX Two Text"/>
              </a:rPr>
              <a:t> : </a:t>
            </a:r>
            <a:r>
              <a:rPr lang="en" i="1">
                <a:latin typeface="STIX Two Text"/>
                <a:ea typeface="STIX Two Text"/>
                <a:cs typeface="STIX Two Text"/>
                <a:sym typeface="STIX Two Text"/>
              </a:rPr>
              <a:t>k</a:t>
            </a:r>
            <a:r>
              <a:rPr lang="en" i="1" baseline="-25000">
                <a:latin typeface="STIX Two Text"/>
                <a:ea typeface="STIX Two Text"/>
                <a:cs typeface="STIX Two Text"/>
                <a:sym typeface="STIX Two Text"/>
              </a:rPr>
              <a:t>i</a:t>
            </a:r>
            <a:r>
              <a:rPr lang="en">
                <a:latin typeface="STIX Two Text"/>
                <a:ea typeface="STIX Two Text"/>
                <a:cs typeface="STIX Two Text"/>
                <a:sym typeface="STIX Two Text"/>
              </a:rPr>
              <a:t> = 1 | λ},</a:t>
            </a:r>
            <a:endParaRPr>
              <a:latin typeface="STIX Two Text"/>
              <a:ea typeface="STIX Two Text"/>
              <a:cs typeface="STIX Two Text"/>
              <a:sym typeface="STIX Two Text"/>
            </a:endParaRPr>
          </a:p>
          <a:p>
            <a:pPr marL="0" lvl="0" indent="0" algn="ctr" rtl="0">
              <a:spcBef>
                <a:spcPts val="1200"/>
              </a:spcBef>
              <a:spcAft>
                <a:spcPts val="0"/>
              </a:spcAft>
              <a:buClr>
                <a:schemeClr val="dk1"/>
              </a:buClr>
              <a:buSzPts val="1100"/>
              <a:buFont typeface="Arial"/>
              <a:buNone/>
            </a:pPr>
            <a:r>
              <a:rPr lang="en" i="1">
                <a:latin typeface="STIX Two Text"/>
                <a:ea typeface="STIX Two Text"/>
                <a:cs typeface="STIX Two Text"/>
                <a:sym typeface="STIX Two Text"/>
              </a:rPr>
              <a:t>B</a:t>
            </a:r>
            <a:r>
              <a:rPr lang="en">
                <a:latin typeface="STIX Two Text"/>
                <a:ea typeface="STIX Two Text"/>
                <a:cs typeface="STIX Two Text"/>
                <a:sym typeface="STIX Two Text"/>
              </a:rPr>
              <a:t> := {</a:t>
            </a:r>
            <a:r>
              <a:rPr lang="en" i="1">
                <a:latin typeface="STIX Two Text"/>
                <a:ea typeface="STIX Two Text"/>
                <a:cs typeface="STIX Two Text"/>
                <a:sym typeface="STIX Two Text"/>
              </a:rPr>
              <a:t>i</a:t>
            </a:r>
            <a:r>
              <a:rPr lang="en">
                <a:latin typeface="STIX Two Text"/>
                <a:ea typeface="STIX Two Text"/>
                <a:cs typeface="STIX Two Text"/>
                <a:sym typeface="STIX Two Text"/>
              </a:rPr>
              <a:t> ∈ </a:t>
            </a:r>
            <a:r>
              <a:rPr lang="en" i="1">
                <a:latin typeface="STIX Two Text"/>
                <a:ea typeface="STIX Two Text"/>
                <a:cs typeface="STIX Two Text"/>
                <a:sym typeface="STIX Two Text"/>
              </a:rPr>
              <a:t>J</a:t>
            </a:r>
            <a:r>
              <a:rPr lang="en" i="1" baseline="-25000">
                <a:latin typeface="STIX Two Text"/>
                <a:ea typeface="STIX Two Text"/>
                <a:cs typeface="STIX Two Text"/>
                <a:sym typeface="STIX Two Text"/>
              </a:rPr>
              <a:t>n</a:t>
            </a:r>
            <a:r>
              <a:rPr lang="en">
                <a:latin typeface="STIX Two Text"/>
                <a:ea typeface="STIX Two Text"/>
                <a:cs typeface="STIX Two Text"/>
                <a:sym typeface="STIX Two Text"/>
              </a:rPr>
              <a:t> : </a:t>
            </a:r>
            <a:r>
              <a:rPr lang="en" i="1">
                <a:latin typeface="STIX Two Text"/>
                <a:ea typeface="STIX Two Text"/>
                <a:cs typeface="STIX Two Text"/>
                <a:sym typeface="STIX Two Text"/>
              </a:rPr>
              <a:t>k</a:t>
            </a:r>
            <a:r>
              <a:rPr lang="en" i="1" baseline="-25000">
                <a:latin typeface="STIX Two Text"/>
                <a:ea typeface="STIX Two Text"/>
                <a:cs typeface="STIX Two Text"/>
                <a:sym typeface="STIX Two Text"/>
              </a:rPr>
              <a:t>i</a:t>
            </a:r>
            <a:r>
              <a:rPr lang="en">
                <a:latin typeface="STIX Two Text"/>
                <a:ea typeface="STIX Two Text"/>
                <a:cs typeface="STIX Two Text"/>
                <a:sym typeface="STIX Two Text"/>
              </a:rPr>
              <a:t> = 0 | λ},</a:t>
            </a:r>
            <a:endParaRPr>
              <a:latin typeface="STIX Two Text"/>
              <a:ea typeface="STIX Two Text"/>
              <a:cs typeface="STIX Two Text"/>
              <a:sym typeface="STIX Two Text"/>
            </a:endParaRPr>
          </a:p>
          <a:p>
            <a:pPr marL="0" lvl="0" indent="0" algn="ctr" rtl="0">
              <a:spcBef>
                <a:spcPts val="1200"/>
              </a:spcBef>
              <a:spcAft>
                <a:spcPts val="0"/>
              </a:spcAft>
              <a:buClr>
                <a:schemeClr val="dk1"/>
              </a:buClr>
              <a:buSzPts val="1100"/>
              <a:buFont typeface="Arial"/>
              <a:buNone/>
            </a:pPr>
            <a:r>
              <a:rPr lang="en" i="1">
                <a:latin typeface="STIX Two Text"/>
                <a:ea typeface="STIX Two Text"/>
                <a:cs typeface="STIX Two Text"/>
                <a:sym typeface="STIX Two Text"/>
              </a:rPr>
              <a:t>C</a:t>
            </a:r>
            <a:r>
              <a:rPr lang="en">
                <a:latin typeface="STIX Two Text"/>
                <a:ea typeface="STIX Two Text"/>
                <a:cs typeface="STIX Two Text"/>
                <a:sym typeface="STIX Two Text"/>
              </a:rPr>
              <a:t> := {</a:t>
            </a:r>
            <a:r>
              <a:rPr lang="en" i="1">
                <a:latin typeface="STIX Two Text"/>
                <a:ea typeface="STIX Two Text"/>
                <a:cs typeface="STIX Two Text"/>
                <a:sym typeface="STIX Two Text"/>
              </a:rPr>
              <a:t>i</a:t>
            </a:r>
            <a:r>
              <a:rPr lang="en">
                <a:latin typeface="STIX Two Text"/>
                <a:ea typeface="STIX Two Text"/>
                <a:cs typeface="STIX Two Text"/>
                <a:sym typeface="STIX Two Text"/>
              </a:rPr>
              <a:t> ∈ </a:t>
            </a:r>
            <a:r>
              <a:rPr lang="en" i="1">
                <a:latin typeface="STIX Two Text"/>
                <a:ea typeface="STIX Two Text"/>
                <a:cs typeface="STIX Two Text"/>
                <a:sym typeface="STIX Two Text"/>
              </a:rPr>
              <a:t>J</a:t>
            </a:r>
            <a:r>
              <a:rPr lang="en" i="1" baseline="-25000">
                <a:latin typeface="STIX Two Text"/>
                <a:ea typeface="STIX Two Text"/>
                <a:cs typeface="STIX Two Text"/>
                <a:sym typeface="STIX Two Text"/>
              </a:rPr>
              <a:t>n</a:t>
            </a:r>
            <a:r>
              <a:rPr lang="en">
                <a:latin typeface="STIX Two Text"/>
                <a:ea typeface="STIX Two Text"/>
                <a:cs typeface="STIX Two Text"/>
                <a:sym typeface="STIX Two Text"/>
              </a:rPr>
              <a:t> : </a:t>
            </a:r>
            <a:r>
              <a:rPr lang="en" i="1">
                <a:latin typeface="STIX Two Text"/>
                <a:ea typeface="STIX Two Text"/>
                <a:cs typeface="STIX Two Text"/>
                <a:sym typeface="STIX Two Text"/>
              </a:rPr>
              <a:t>k</a:t>
            </a:r>
            <a:r>
              <a:rPr lang="en" i="1" baseline="-25000">
                <a:latin typeface="STIX Two Text"/>
                <a:ea typeface="STIX Two Text"/>
                <a:cs typeface="STIX Two Text"/>
                <a:sym typeface="STIX Two Text"/>
              </a:rPr>
              <a:t>i</a:t>
            </a:r>
            <a:r>
              <a:rPr lang="en">
                <a:latin typeface="STIX Two Text"/>
                <a:ea typeface="STIX Two Text"/>
                <a:cs typeface="STIX Two Text"/>
                <a:sym typeface="STIX Two Text"/>
              </a:rPr>
              <a:t> = 1 | βλ},</a:t>
            </a:r>
            <a:endParaRPr>
              <a:latin typeface="STIX Two Text"/>
              <a:ea typeface="STIX Two Text"/>
              <a:cs typeface="STIX Two Text"/>
              <a:sym typeface="STIX Two Text"/>
            </a:endParaRPr>
          </a:p>
          <a:p>
            <a:pPr marL="0" lvl="0" indent="0" algn="ctr" rtl="0">
              <a:spcBef>
                <a:spcPts val="1200"/>
              </a:spcBef>
              <a:spcAft>
                <a:spcPts val="1200"/>
              </a:spcAft>
              <a:buNone/>
            </a:pPr>
            <a:r>
              <a:rPr lang="en" i="1">
                <a:latin typeface="STIX Two Text"/>
                <a:ea typeface="STIX Two Text"/>
                <a:cs typeface="STIX Two Text"/>
                <a:sym typeface="STIX Two Text"/>
              </a:rPr>
              <a:t>D</a:t>
            </a:r>
            <a:r>
              <a:rPr lang="en">
                <a:latin typeface="STIX Two Text"/>
                <a:ea typeface="STIX Two Text"/>
                <a:cs typeface="STIX Two Text"/>
                <a:sym typeface="STIX Two Text"/>
              </a:rPr>
              <a:t> := {</a:t>
            </a:r>
            <a:r>
              <a:rPr lang="en" i="1">
                <a:latin typeface="STIX Two Text"/>
                <a:ea typeface="STIX Two Text"/>
                <a:cs typeface="STIX Two Text"/>
                <a:sym typeface="STIX Two Text"/>
              </a:rPr>
              <a:t>i</a:t>
            </a:r>
            <a:r>
              <a:rPr lang="en">
                <a:latin typeface="STIX Two Text"/>
                <a:ea typeface="STIX Two Text"/>
                <a:cs typeface="STIX Two Text"/>
                <a:sym typeface="STIX Two Text"/>
              </a:rPr>
              <a:t> ∈ </a:t>
            </a:r>
            <a:r>
              <a:rPr lang="en" i="1">
                <a:latin typeface="STIX Two Text"/>
                <a:ea typeface="STIX Two Text"/>
                <a:cs typeface="STIX Two Text"/>
                <a:sym typeface="STIX Two Text"/>
              </a:rPr>
              <a:t>J</a:t>
            </a:r>
            <a:r>
              <a:rPr lang="en" i="1" baseline="-25000">
                <a:latin typeface="STIX Two Text"/>
                <a:ea typeface="STIX Two Text"/>
                <a:cs typeface="STIX Two Text"/>
                <a:sym typeface="STIX Two Text"/>
              </a:rPr>
              <a:t>n</a:t>
            </a:r>
            <a:r>
              <a:rPr lang="en">
                <a:latin typeface="STIX Two Text"/>
                <a:ea typeface="STIX Two Text"/>
                <a:cs typeface="STIX Two Text"/>
                <a:sym typeface="STIX Two Text"/>
              </a:rPr>
              <a:t> : </a:t>
            </a:r>
            <a:r>
              <a:rPr lang="en" i="1">
                <a:latin typeface="STIX Two Text"/>
                <a:ea typeface="STIX Two Text"/>
                <a:cs typeface="STIX Two Text"/>
                <a:sym typeface="STIX Two Text"/>
              </a:rPr>
              <a:t>k</a:t>
            </a:r>
            <a:r>
              <a:rPr lang="en" i="1" baseline="-25000">
                <a:latin typeface="STIX Two Text"/>
                <a:ea typeface="STIX Two Text"/>
                <a:cs typeface="STIX Two Text"/>
                <a:sym typeface="STIX Two Text"/>
              </a:rPr>
              <a:t>i</a:t>
            </a:r>
            <a:r>
              <a:rPr lang="en">
                <a:latin typeface="STIX Two Text"/>
                <a:ea typeface="STIX Two Text"/>
                <a:cs typeface="STIX Two Text"/>
                <a:sym typeface="STIX Two Text"/>
              </a:rPr>
              <a:t> = 0 | βλ}.</a:t>
            </a:r>
            <a:endParaRPr>
              <a:latin typeface="STIX Two Text"/>
              <a:ea typeface="STIX Two Text"/>
              <a:cs typeface="STIX Two Text"/>
              <a:sym typeface="STIX Two Text"/>
            </a:endParaRPr>
          </a:p>
        </p:txBody>
      </p:sp>
      <p:sp>
        <p:nvSpPr>
          <p:cNvPr id="375" name="Google Shape;375;p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40</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51"/>
          <p:cNvSpPr/>
          <p:nvPr/>
        </p:nvSpPr>
        <p:spPr>
          <a:xfrm>
            <a:off x="0" y="0"/>
            <a:ext cx="9144000" cy="5143500"/>
          </a:xfrm>
          <a:prstGeom prst="rect">
            <a:avLst/>
          </a:prstGeom>
          <a:solidFill>
            <a:srgbClr val="595959">
              <a:alpha val="519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1" name="Google Shape;381;p51"/>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5(e): Likelihood to succeed with noisy patterns</a:t>
            </a:r>
            <a:endParaRPr/>
          </a:p>
        </p:txBody>
      </p:sp>
      <p:sp>
        <p:nvSpPr>
          <p:cNvPr id="382" name="Google Shape;382;p51"/>
          <p:cNvSpPr txBox="1">
            <a:spLocks noGrp="1"/>
          </p:cNvSpPr>
          <p:nvPr>
            <p:ph type="body" idx="1"/>
          </p:nvPr>
        </p:nvSpPr>
        <p:spPr>
          <a:xfrm>
            <a:off x="235550" y="845675"/>
            <a:ext cx="85494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 the case where </a:t>
            </a:r>
            <a:r>
              <a:rPr lang="en" i="1">
                <a:latin typeface="STIX Two Text"/>
                <a:ea typeface="STIX Two Text"/>
                <a:cs typeface="STIX Two Text"/>
                <a:sym typeface="STIX Two Text"/>
              </a:rPr>
              <a:t>r</a:t>
            </a:r>
            <a:r>
              <a:rPr lang="en">
                <a:latin typeface="STIX Two Text"/>
                <a:ea typeface="STIX Two Text"/>
                <a:cs typeface="STIX Two Text"/>
                <a:sym typeface="STIX Two Text"/>
              </a:rPr>
              <a:t> = 0°</a:t>
            </a:r>
            <a:r>
              <a:rPr lang="en"/>
              <a:t>, </a:t>
            </a:r>
            <a:endParaRPr/>
          </a:p>
          <a:p>
            <a:pPr marL="0" lvl="0" indent="0" algn="ctr" rtl="0">
              <a:spcBef>
                <a:spcPts val="1200"/>
              </a:spcBef>
              <a:spcAft>
                <a:spcPts val="0"/>
              </a:spcAft>
              <a:buNone/>
            </a:pPr>
            <a:r>
              <a:rPr lang="en" i="1">
                <a:latin typeface="STIX Two Text"/>
                <a:ea typeface="STIX Two Text"/>
                <a:cs typeface="STIX Two Text"/>
                <a:sym typeface="STIX Two Text"/>
              </a:rPr>
              <a:t>A</a:t>
            </a:r>
            <a:r>
              <a:rPr lang="en">
                <a:latin typeface="STIX Two Text"/>
                <a:ea typeface="STIX Two Text"/>
                <a:cs typeface="STIX Two Text"/>
                <a:sym typeface="STIX Two Text"/>
              </a:rPr>
              <a:t> = {1, 3, 13}, </a:t>
            </a:r>
            <a:r>
              <a:rPr lang="en" i="1">
                <a:latin typeface="STIX Two Text"/>
                <a:ea typeface="STIX Two Text"/>
                <a:cs typeface="STIX Two Text"/>
                <a:sym typeface="STIX Two Text"/>
              </a:rPr>
              <a:t>B</a:t>
            </a:r>
            <a:r>
              <a:rPr lang="en">
                <a:latin typeface="STIX Two Text"/>
                <a:ea typeface="STIX Two Text"/>
                <a:cs typeface="STIX Two Text"/>
                <a:sym typeface="STIX Two Text"/>
              </a:rPr>
              <a:t> = ∅, </a:t>
            </a:r>
            <a:r>
              <a:rPr lang="en" i="1">
                <a:latin typeface="STIX Two Text"/>
                <a:ea typeface="STIX Two Text"/>
                <a:cs typeface="STIX Two Text"/>
                <a:sym typeface="STIX Two Text"/>
              </a:rPr>
              <a:t>C</a:t>
            </a:r>
            <a:r>
              <a:rPr lang="en">
                <a:latin typeface="STIX Two Text"/>
                <a:ea typeface="STIX Two Text"/>
                <a:cs typeface="STIX Two Text"/>
                <a:sym typeface="STIX Two Text"/>
              </a:rPr>
              <a:t> = ∅, </a:t>
            </a:r>
            <a:r>
              <a:rPr lang="en" i="1">
                <a:latin typeface="STIX Two Text"/>
                <a:ea typeface="STIX Two Text"/>
                <a:cs typeface="STIX Two Text"/>
                <a:sym typeface="STIX Two Text"/>
              </a:rPr>
              <a:t>D</a:t>
            </a:r>
            <a:r>
              <a:rPr lang="en">
                <a:latin typeface="STIX Two Text"/>
                <a:ea typeface="STIX Two Text"/>
                <a:cs typeface="STIX Two Text"/>
                <a:sym typeface="STIX Two Text"/>
              </a:rPr>
              <a:t> = (</a:t>
            </a:r>
            <a:r>
              <a:rPr lang="en" i="1">
                <a:latin typeface="STIX Two Text"/>
                <a:ea typeface="STIX Two Text"/>
                <a:cs typeface="STIX Two Text"/>
                <a:sym typeface="STIX Two Text"/>
              </a:rPr>
              <a:t>A</a:t>
            </a:r>
            <a:r>
              <a:rPr lang="en">
                <a:latin typeface="STIX Two Text"/>
                <a:ea typeface="STIX Two Text"/>
                <a:cs typeface="STIX Two Text"/>
                <a:sym typeface="STIX Two Text"/>
              </a:rPr>
              <a:t> ∪ </a:t>
            </a:r>
            <a:r>
              <a:rPr lang="en" i="1">
                <a:latin typeface="STIX Two Text"/>
                <a:ea typeface="STIX Two Text"/>
                <a:cs typeface="STIX Two Text"/>
                <a:sym typeface="STIX Two Text"/>
              </a:rPr>
              <a:t>B</a:t>
            </a:r>
            <a:r>
              <a:rPr lang="en">
                <a:latin typeface="STIX Two Text"/>
                <a:ea typeface="STIX Two Text"/>
                <a:cs typeface="STIX Two Text"/>
                <a:sym typeface="STIX Two Text"/>
              </a:rPr>
              <a:t> ∪ </a:t>
            </a:r>
            <a:r>
              <a:rPr lang="en" i="1">
                <a:latin typeface="STIX Two Text"/>
                <a:ea typeface="STIX Two Text"/>
                <a:cs typeface="STIX Two Text"/>
                <a:sym typeface="STIX Two Text"/>
              </a:rPr>
              <a:t>C</a:t>
            </a:r>
            <a:r>
              <a:rPr lang="en">
                <a:latin typeface="STIX Two Text"/>
                <a:ea typeface="STIX Two Text"/>
                <a:cs typeface="STIX Two Text"/>
                <a:sym typeface="STIX Two Text"/>
              </a:rPr>
              <a:t>)</a:t>
            </a:r>
            <a:r>
              <a:rPr lang="en" i="1" baseline="30000">
                <a:latin typeface="STIX Two Text"/>
                <a:ea typeface="STIX Two Text"/>
                <a:cs typeface="STIX Two Text"/>
                <a:sym typeface="STIX Two Text"/>
              </a:rPr>
              <a:t>c</a:t>
            </a:r>
            <a:r>
              <a:rPr lang="en">
                <a:latin typeface="STIX Two Text"/>
                <a:ea typeface="STIX Two Text"/>
                <a:cs typeface="STIX Two Text"/>
                <a:sym typeface="STIX Two Text"/>
              </a:rPr>
              <a:t> = </a:t>
            </a:r>
            <a:r>
              <a:rPr lang="en" i="1">
                <a:latin typeface="STIX Two Text"/>
                <a:ea typeface="STIX Two Text"/>
                <a:cs typeface="STIX Two Text"/>
                <a:sym typeface="STIX Two Text"/>
              </a:rPr>
              <a:t>A</a:t>
            </a:r>
            <a:r>
              <a:rPr lang="en" i="1" baseline="30000">
                <a:latin typeface="STIX Two Text"/>
                <a:ea typeface="STIX Two Text"/>
                <a:cs typeface="STIX Two Text"/>
                <a:sym typeface="STIX Two Text"/>
              </a:rPr>
              <a:t>c</a:t>
            </a:r>
            <a:r>
              <a:rPr lang="en">
                <a:latin typeface="STIX Two Text"/>
                <a:ea typeface="STIX Two Text"/>
                <a:cs typeface="STIX Two Text"/>
                <a:sym typeface="STIX Two Text"/>
              </a:rPr>
              <a:t>.</a:t>
            </a:r>
            <a:endParaRPr>
              <a:latin typeface="STIX Two Text"/>
              <a:ea typeface="STIX Two Text"/>
              <a:cs typeface="STIX Two Text"/>
              <a:sym typeface="STIX Two Text"/>
            </a:endParaRPr>
          </a:p>
          <a:p>
            <a:pPr marL="0" lvl="0" indent="0" algn="l" rtl="0">
              <a:spcBef>
                <a:spcPts val="1200"/>
              </a:spcBef>
              <a:spcAft>
                <a:spcPts val="1200"/>
              </a:spcAft>
              <a:buNone/>
            </a:pPr>
            <a:r>
              <a:rPr lang="en"/>
              <a:t>Thus </a:t>
            </a:r>
            <a:r>
              <a:rPr lang="en">
                <a:latin typeface="STIX Two Text"/>
                <a:ea typeface="STIX Two Text"/>
                <a:cs typeface="STIX Two Text"/>
                <a:sym typeface="STIX Two Text"/>
              </a:rPr>
              <a:t>|</a:t>
            </a:r>
            <a:r>
              <a:rPr lang="en" i="1">
                <a:latin typeface="STIX Two Text"/>
                <a:ea typeface="STIX Two Text"/>
                <a:cs typeface="STIX Two Text"/>
                <a:sym typeface="STIX Two Text"/>
              </a:rPr>
              <a:t>A</a:t>
            </a:r>
            <a:r>
              <a:rPr lang="en">
                <a:latin typeface="STIX Two Text"/>
                <a:ea typeface="STIX Two Text"/>
                <a:cs typeface="STIX Two Text"/>
                <a:sym typeface="STIX Two Text"/>
              </a:rPr>
              <a:t>| = 3, |</a:t>
            </a:r>
            <a:r>
              <a:rPr lang="en" i="1">
                <a:latin typeface="STIX Two Text"/>
                <a:ea typeface="STIX Two Text"/>
                <a:cs typeface="STIX Two Text"/>
                <a:sym typeface="STIX Two Text"/>
              </a:rPr>
              <a:t>B</a:t>
            </a:r>
            <a:r>
              <a:rPr lang="en">
                <a:latin typeface="STIX Two Text"/>
                <a:ea typeface="STIX Two Text"/>
                <a:cs typeface="STIX Two Text"/>
                <a:sym typeface="STIX Two Text"/>
              </a:rPr>
              <a:t>| = 0, |</a:t>
            </a:r>
            <a:r>
              <a:rPr lang="en" i="1">
                <a:latin typeface="STIX Two Text"/>
                <a:ea typeface="STIX Two Text"/>
                <a:cs typeface="STIX Two Text"/>
                <a:sym typeface="STIX Two Text"/>
              </a:rPr>
              <a:t>C</a:t>
            </a:r>
            <a:r>
              <a:rPr lang="en">
                <a:latin typeface="STIX Two Text"/>
                <a:ea typeface="STIX Two Text"/>
                <a:cs typeface="STIX Two Text"/>
                <a:sym typeface="STIX Two Text"/>
              </a:rPr>
              <a:t>| = 0, |</a:t>
            </a:r>
            <a:r>
              <a:rPr lang="en" i="1">
                <a:latin typeface="STIX Two Text"/>
                <a:ea typeface="STIX Two Text"/>
                <a:cs typeface="STIX Two Text"/>
                <a:sym typeface="STIX Two Text"/>
              </a:rPr>
              <a:t>D</a:t>
            </a:r>
            <a:r>
              <a:rPr lang="en">
                <a:latin typeface="STIX Two Text"/>
                <a:ea typeface="STIX Two Text"/>
                <a:cs typeface="STIX Two Text"/>
                <a:sym typeface="STIX Two Text"/>
              </a:rPr>
              <a:t>| = 13</a:t>
            </a:r>
            <a:r>
              <a:rPr lang="en"/>
              <a:t>. Hence</a:t>
            </a:r>
            <a:endParaRPr/>
          </a:p>
        </p:txBody>
      </p:sp>
      <p:sp>
        <p:nvSpPr>
          <p:cNvPr id="383" name="Google Shape;383;p5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41</a:t>
            </a:fld>
            <a:endParaRPr/>
          </a:p>
        </p:txBody>
      </p:sp>
      <p:pic>
        <p:nvPicPr>
          <p:cNvPr id="384" name="Google Shape;384;p51"/>
          <p:cNvPicPr preferRelativeResize="0"/>
          <p:nvPr/>
        </p:nvPicPr>
        <p:blipFill>
          <a:blip r:embed="rId3">
            <a:alphaModFix/>
          </a:blip>
          <a:stretch>
            <a:fillRect/>
          </a:stretch>
        </p:blipFill>
        <p:spPr>
          <a:xfrm>
            <a:off x="1769588" y="2530725"/>
            <a:ext cx="5481325" cy="1668800"/>
          </a:xfrm>
          <a:prstGeom prst="rect">
            <a:avLst/>
          </a:prstGeom>
          <a:noFill/>
          <a:ln>
            <a:noFill/>
          </a:ln>
        </p:spPr>
      </p:pic>
      <p:grpSp>
        <p:nvGrpSpPr>
          <p:cNvPr id="385" name="Google Shape;385;p51"/>
          <p:cNvGrpSpPr/>
          <p:nvPr/>
        </p:nvGrpSpPr>
        <p:grpSpPr>
          <a:xfrm>
            <a:off x="1435525" y="1397625"/>
            <a:ext cx="6266625" cy="3048000"/>
            <a:chOff x="1435525" y="1397625"/>
            <a:chExt cx="6266625" cy="3048000"/>
          </a:xfrm>
        </p:grpSpPr>
        <p:pic>
          <p:nvPicPr>
            <p:cNvPr id="386" name="Google Shape;386;p51"/>
            <p:cNvPicPr preferRelativeResize="0"/>
            <p:nvPr/>
          </p:nvPicPr>
          <p:blipFill>
            <a:blip r:embed="rId4">
              <a:alphaModFix/>
            </a:blip>
            <a:stretch>
              <a:fillRect/>
            </a:stretch>
          </p:blipFill>
          <p:spPr>
            <a:xfrm>
              <a:off x="1435525" y="1397625"/>
              <a:ext cx="2076450" cy="3048000"/>
            </a:xfrm>
            <a:prstGeom prst="rect">
              <a:avLst/>
            </a:prstGeom>
            <a:noFill/>
            <a:ln>
              <a:noFill/>
            </a:ln>
          </p:spPr>
        </p:pic>
        <p:pic>
          <p:nvPicPr>
            <p:cNvPr id="387" name="Google Shape;387;p51"/>
            <p:cNvPicPr preferRelativeResize="0"/>
            <p:nvPr/>
          </p:nvPicPr>
          <p:blipFill>
            <a:blip r:embed="rId5">
              <a:alphaModFix/>
            </a:blip>
            <a:stretch>
              <a:fillRect/>
            </a:stretch>
          </p:blipFill>
          <p:spPr>
            <a:xfrm>
              <a:off x="5389018" y="1397625"/>
              <a:ext cx="2313132" cy="3048000"/>
            </a:xfrm>
            <a:prstGeom prst="rect">
              <a:avLst/>
            </a:prstGeom>
            <a:noFill/>
            <a:ln>
              <a:noFill/>
            </a:ln>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80"/>
                                        </p:tgtEl>
                                        <p:attrNameLst>
                                          <p:attrName>style.visibility</p:attrName>
                                        </p:attrNameLst>
                                      </p:cBhvr>
                                      <p:to>
                                        <p:strVal val="visible"/>
                                      </p:to>
                                    </p:set>
                                    <p:animEffect transition="in" filter="fade">
                                      <p:cBhvr>
                                        <p:cTn id="7" dur="500"/>
                                        <p:tgtEl>
                                          <p:spTgt spid="380"/>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385"/>
                                        </p:tgtEl>
                                        <p:attrNameLst>
                                          <p:attrName>style.visibility</p:attrName>
                                        </p:attrNameLst>
                                      </p:cBhvr>
                                      <p:to>
                                        <p:strVal val="visible"/>
                                      </p:to>
                                    </p:set>
                                    <p:anim calcmode="lin" valueType="num">
                                      <p:cBhvr additive="base">
                                        <p:cTn id="11" dur="1000"/>
                                        <p:tgtEl>
                                          <p:spTgt spid="385"/>
                                        </p:tgtEl>
                                        <p:attrNameLst>
                                          <p:attrName>ppt_y</p:attrName>
                                        </p:attrNameLst>
                                      </p:cBhvr>
                                      <p:tavLst>
                                        <p:tav tm="0">
                                          <p:val>
                                            <p:strVal val="#ppt_y+1"/>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2" presetClass="exit" presetSubtype="1" fill="hold" nodeType="clickEffect">
                                  <p:stCondLst>
                                    <p:cond delay="0"/>
                                  </p:stCondLst>
                                  <p:childTnLst>
                                    <p:anim calcmode="lin" valueType="num">
                                      <p:cBhvr additive="base">
                                        <p:cTn id="15" dur="1000"/>
                                        <p:tgtEl>
                                          <p:spTgt spid="385"/>
                                        </p:tgtEl>
                                        <p:attrNameLst>
                                          <p:attrName>ppt_y</p:attrName>
                                        </p:attrNameLst>
                                      </p:cBhvr>
                                      <p:tavLst>
                                        <p:tav tm="0">
                                          <p:val>
                                            <p:strVal val="#ppt_y"/>
                                          </p:val>
                                        </p:tav>
                                        <p:tav tm="100000">
                                          <p:val>
                                            <p:strVal val="#ppt_y-1"/>
                                          </p:val>
                                        </p:tav>
                                      </p:tavLst>
                                    </p:anim>
                                    <p:set>
                                      <p:cBhvr>
                                        <p:cTn id="16" dur="1" fill="hold">
                                          <p:stCondLst>
                                            <p:cond delay="1000"/>
                                          </p:stCondLst>
                                        </p:cTn>
                                        <p:tgtEl>
                                          <p:spTgt spid="385"/>
                                        </p:tgtEl>
                                        <p:attrNameLst>
                                          <p:attrName>style.visibility</p:attrName>
                                        </p:attrNameLst>
                                      </p:cBhvr>
                                      <p:to>
                                        <p:strVal val="hidden"/>
                                      </p:to>
                                    </p:set>
                                  </p:childTnLst>
                                </p:cTn>
                              </p:par>
                            </p:childTnLst>
                          </p:cTn>
                        </p:par>
                        <p:par>
                          <p:cTn id="17" fill="hold">
                            <p:stCondLst>
                              <p:cond delay="1000"/>
                            </p:stCondLst>
                            <p:childTnLst>
                              <p:par>
                                <p:cTn id="18" presetID="10" presetClass="exit" presetSubtype="0" fill="hold" nodeType="afterEffect">
                                  <p:stCondLst>
                                    <p:cond delay="0"/>
                                  </p:stCondLst>
                                  <p:childTnLst>
                                    <p:animEffect transition="out" filter="fade">
                                      <p:cBhvr>
                                        <p:cTn id="19" dur="500"/>
                                        <p:tgtEl>
                                          <p:spTgt spid="380"/>
                                        </p:tgtEl>
                                      </p:cBhvr>
                                    </p:animEffect>
                                    <p:set>
                                      <p:cBhvr>
                                        <p:cTn id="20" dur="1" fill="hold">
                                          <p:stCondLst>
                                            <p:cond delay="500"/>
                                          </p:stCondLst>
                                        </p:cTn>
                                        <p:tgtEl>
                                          <p:spTgt spid="38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52"/>
          <p:cNvSpPr/>
          <p:nvPr/>
        </p:nvSpPr>
        <p:spPr>
          <a:xfrm>
            <a:off x="0" y="0"/>
            <a:ext cx="9144000" cy="5143500"/>
          </a:xfrm>
          <a:prstGeom prst="rect">
            <a:avLst/>
          </a:prstGeom>
          <a:solidFill>
            <a:srgbClr val="595959">
              <a:alpha val="519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3" name="Google Shape;393;p52"/>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5(e): Likelihood to succeed with noisy patterns</a:t>
            </a:r>
            <a:endParaRPr/>
          </a:p>
        </p:txBody>
      </p:sp>
      <p:sp>
        <p:nvSpPr>
          <p:cNvPr id="394" name="Google Shape;394;p52"/>
          <p:cNvSpPr txBox="1">
            <a:spLocks noGrp="1"/>
          </p:cNvSpPr>
          <p:nvPr>
            <p:ph type="body" idx="1"/>
          </p:nvPr>
        </p:nvSpPr>
        <p:spPr>
          <a:xfrm>
            <a:off x="235550" y="845675"/>
            <a:ext cx="85494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a:t>In the case where </a:t>
            </a:r>
            <a:r>
              <a:rPr lang="en" i="1">
                <a:latin typeface="STIX Two Text"/>
                <a:ea typeface="STIX Two Text"/>
                <a:cs typeface="STIX Two Text"/>
                <a:sym typeface="STIX Two Text"/>
              </a:rPr>
              <a:t>r</a:t>
            </a:r>
            <a:r>
              <a:rPr lang="en">
                <a:latin typeface="STIX Two Text"/>
                <a:ea typeface="STIX Two Text"/>
                <a:cs typeface="STIX Two Text"/>
                <a:sym typeface="STIX Two Text"/>
              </a:rPr>
              <a:t> = 90°</a:t>
            </a:r>
            <a:r>
              <a:rPr lang="en"/>
              <a:t>, </a:t>
            </a:r>
            <a:endParaRPr/>
          </a:p>
          <a:p>
            <a:pPr marL="0" lvl="0" indent="0" algn="ctr" rtl="0">
              <a:spcBef>
                <a:spcPts val="1200"/>
              </a:spcBef>
              <a:spcAft>
                <a:spcPts val="0"/>
              </a:spcAft>
              <a:buClr>
                <a:schemeClr val="dk1"/>
              </a:buClr>
              <a:buSzPts val="1100"/>
              <a:buFont typeface="Arial"/>
              <a:buNone/>
            </a:pPr>
            <a:r>
              <a:rPr lang="en" i="1">
                <a:latin typeface="STIX Two Text"/>
                <a:ea typeface="STIX Two Text"/>
                <a:cs typeface="STIX Two Text"/>
                <a:sym typeface="STIX Two Text"/>
              </a:rPr>
              <a:t>A</a:t>
            </a:r>
            <a:r>
              <a:rPr lang="en">
                <a:latin typeface="STIX Two Text"/>
                <a:ea typeface="STIX Two Text"/>
                <a:cs typeface="STIX Two Text"/>
                <a:sym typeface="STIX Two Text"/>
              </a:rPr>
              <a:t> = ∅, </a:t>
            </a:r>
            <a:r>
              <a:rPr lang="en" i="1">
                <a:latin typeface="STIX Two Text"/>
                <a:ea typeface="STIX Two Text"/>
                <a:cs typeface="STIX Two Text"/>
                <a:sym typeface="STIX Two Text"/>
              </a:rPr>
              <a:t>B</a:t>
            </a:r>
            <a:r>
              <a:rPr lang="en">
                <a:latin typeface="STIX Two Text"/>
                <a:ea typeface="STIX Two Text"/>
                <a:cs typeface="STIX Two Text"/>
                <a:sym typeface="STIX Two Text"/>
              </a:rPr>
              <a:t> = {4, 6, 14}, </a:t>
            </a:r>
            <a:r>
              <a:rPr lang="en" i="1">
                <a:latin typeface="STIX Two Text"/>
                <a:ea typeface="STIX Two Text"/>
                <a:cs typeface="STIX Two Text"/>
                <a:sym typeface="STIX Two Text"/>
              </a:rPr>
              <a:t>C</a:t>
            </a:r>
            <a:r>
              <a:rPr lang="en">
                <a:latin typeface="STIX Two Text"/>
                <a:ea typeface="STIX Two Text"/>
                <a:cs typeface="STIX Two Text"/>
                <a:sym typeface="STIX Two Text"/>
              </a:rPr>
              <a:t> = {1, 3, 13}, </a:t>
            </a:r>
            <a:r>
              <a:rPr lang="en" i="1">
                <a:latin typeface="STIX Two Text"/>
                <a:ea typeface="STIX Two Text"/>
                <a:cs typeface="STIX Two Text"/>
                <a:sym typeface="STIX Two Text"/>
              </a:rPr>
              <a:t>D</a:t>
            </a:r>
            <a:r>
              <a:rPr lang="en">
                <a:latin typeface="STIX Two Text"/>
                <a:ea typeface="STIX Two Text"/>
                <a:cs typeface="STIX Two Text"/>
                <a:sym typeface="STIX Two Text"/>
              </a:rPr>
              <a:t> = (</a:t>
            </a:r>
            <a:r>
              <a:rPr lang="en" i="1">
                <a:latin typeface="STIX Two Text"/>
                <a:ea typeface="STIX Two Text"/>
                <a:cs typeface="STIX Two Text"/>
                <a:sym typeface="STIX Two Text"/>
              </a:rPr>
              <a:t>A</a:t>
            </a:r>
            <a:r>
              <a:rPr lang="en">
                <a:latin typeface="STIX Two Text"/>
                <a:ea typeface="STIX Two Text"/>
                <a:cs typeface="STIX Two Text"/>
                <a:sym typeface="STIX Two Text"/>
              </a:rPr>
              <a:t> ∪ </a:t>
            </a:r>
            <a:r>
              <a:rPr lang="en" i="1">
                <a:latin typeface="STIX Two Text"/>
                <a:ea typeface="STIX Two Text"/>
                <a:cs typeface="STIX Two Text"/>
                <a:sym typeface="STIX Two Text"/>
              </a:rPr>
              <a:t>B</a:t>
            </a:r>
            <a:r>
              <a:rPr lang="en">
                <a:latin typeface="STIX Two Text"/>
                <a:ea typeface="STIX Two Text"/>
                <a:cs typeface="STIX Two Text"/>
                <a:sym typeface="STIX Two Text"/>
              </a:rPr>
              <a:t> ∪ </a:t>
            </a:r>
            <a:r>
              <a:rPr lang="en" i="1">
                <a:latin typeface="STIX Two Text"/>
                <a:ea typeface="STIX Two Text"/>
                <a:cs typeface="STIX Two Text"/>
                <a:sym typeface="STIX Two Text"/>
              </a:rPr>
              <a:t>C</a:t>
            </a:r>
            <a:r>
              <a:rPr lang="en">
                <a:latin typeface="STIX Two Text"/>
                <a:ea typeface="STIX Two Text"/>
                <a:cs typeface="STIX Two Text"/>
                <a:sym typeface="STIX Two Text"/>
              </a:rPr>
              <a:t>)</a:t>
            </a:r>
            <a:r>
              <a:rPr lang="en" i="1" baseline="30000">
                <a:latin typeface="STIX Two Text"/>
                <a:ea typeface="STIX Two Text"/>
                <a:cs typeface="STIX Two Text"/>
                <a:sym typeface="STIX Two Text"/>
              </a:rPr>
              <a:t>c</a:t>
            </a:r>
            <a:r>
              <a:rPr lang="en">
                <a:latin typeface="STIX Two Text"/>
                <a:ea typeface="STIX Two Text"/>
                <a:cs typeface="STIX Two Text"/>
                <a:sym typeface="STIX Two Text"/>
              </a:rPr>
              <a:t>.</a:t>
            </a:r>
            <a:endParaRPr>
              <a:latin typeface="STIX Two Text"/>
              <a:ea typeface="STIX Two Text"/>
              <a:cs typeface="STIX Two Text"/>
              <a:sym typeface="STIX Two Text"/>
            </a:endParaRPr>
          </a:p>
          <a:p>
            <a:pPr marL="0" lvl="0" indent="0" algn="l" rtl="0">
              <a:spcBef>
                <a:spcPts val="1200"/>
              </a:spcBef>
              <a:spcAft>
                <a:spcPts val="1200"/>
              </a:spcAft>
              <a:buNone/>
            </a:pPr>
            <a:r>
              <a:rPr lang="en"/>
              <a:t>Thus </a:t>
            </a:r>
            <a:r>
              <a:rPr lang="en">
                <a:latin typeface="STIX Two Text"/>
                <a:ea typeface="STIX Two Text"/>
                <a:cs typeface="STIX Two Text"/>
                <a:sym typeface="STIX Two Text"/>
              </a:rPr>
              <a:t>|</a:t>
            </a:r>
            <a:r>
              <a:rPr lang="en" i="1">
                <a:latin typeface="STIX Two Text"/>
                <a:ea typeface="STIX Two Text"/>
                <a:cs typeface="STIX Two Text"/>
                <a:sym typeface="STIX Two Text"/>
              </a:rPr>
              <a:t>A</a:t>
            </a:r>
            <a:r>
              <a:rPr lang="en">
                <a:latin typeface="STIX Two Text"/>
                <a:ea typeface="STIX Two Text"/>
                <a:cs typeface="STIX Two Text"/>
                <a:sym typeface="STIX Two Text"/>
              </a:rPr>
              <a:t>| = 0, |</a:t>
            </a:r>
            <a:r>
              <a:rPr lang="en" i="1">
                <a:latin typeface="STIX Two Text"/>
                <a:ea typeface="STIX Two Text"/>
                <a:cs typeface="STIX Two Text"/>
                <a:sym typeface="STIX Two Text"/>
              </a:rPr>
              <a:t>B</a:t>
            </a:r>
            <a:r>
              <a:rPr lang="en">
                <a:latin typeface="STIX Two Text"/>
                <a:ea typeface="STIX Two Text"/>
                <a:cs typeface="STIX Two Text"/>
                <a:sym typeface="STIX Two Text"/>
              </a:rPr>
              <a:t>| = 3, |</a:t>
            </a:r>
            <a:r>
              <a:rPr lang="en" i="1">
                <a:latin typeface="STIX Two Text"/>
                <a:ea typeface="STIX Two Text"/>
                <a:cs typeface="STIX Two Text"/>
                <a:sym typeface="STIX Two Text"/>
              </a:rPr>
              <a:t>C</a:t>
            </a:r>
            <a:r>
              <a:rPr lang="en">
                <a:latin typeface="STIX Two Text"/>
                <a:ea typeface="STIX Two Text"/>
                <a:cs typeface="STIX Two Text"/>
                <a:sym typeface="STIX Two Text"/>
              </a:rPr>
              <a:t>| = 3, |</a:t>
            </a:r>
            <a:r>
              <a:rPr lang="en" i="1">
                <a:latin typeface="STIX Two Text"/>
                <a:ea typeface="STIX Two Text"/>
                <a:cs typeface="STIX Two Text"/>
                <a:sym typeface="STIX Two Text"/>
              </a:rPr>
              <a:t>D</a:t>
            </a:r>
            <a:r>
              <a:rPr lang="en">
                <a:latin typeface="STIX Two Text"/>
                <a:ea typeface="STIX Two Text"/>
                <a:cs typeface="STIX Two Text"/>
                <a:sym typeface="STIX Two Text"/>
              </a:rPr>
              <a:t>| = 10</a:t>
            </a:r>
            <a:r>
              <a:rPr lang="en"/>
              <a:t>. Hence</a:t>
            </a:r>
            <a:endParaRPr/>
          </a:p>
        </p:txBody>
      </p:sp>
      <p:sp>
        <p:nvSpPr>
          <p:cNvPr id="395" name="Google Shape;395;p5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42</a:t>
            </a:fld>
            <a:endParaRPr/>
          </a:p>
        </p:txBody>
      </p:sp>
      <p:pic>
        <p:nvPicPr>
          <p:cNvPr id="396" name="Google Shape;396;p52"/>
          <p:cNvPicPr preferRelativeResize="0"/>
          <p:nvPr/>
        </p:nvPicPr>
        <p:blipFill>
          <a:blip r:embed="rId3">
            <a:alphaModFix/>
          </a:blip>
          <a:stretch>
            <a:fillRect/>
          </a:stretch>
        </p:blipFill>
        <p:spPr>
          <a:xfrm>
            <a:off x="709317" y="2591504"/>
            <a:ext cx="7725376" cy="1591650"/>
          </a:xfrm>
          <a:prstGeom prst="rect">
            <a:avLst/>
          </a:prstGeom>
          <a:noFill/>
          <a:ln>
            <a:noFill/>
          </a:ln>
        </p:spPr>
      </p:pic>
      <p:grpSp>
        <p:nvGrpSpPr>
          <p:cNvPr id="397" name="Google Shape;397;p52"/>
          <p:cNvGrpSpPr/>
          <p:nvPr/>
        </p:nvGrpSpPr>
        <p:grpSpPr>
          <a:xfrm>
            <a:off x="1408688" y="1471350"/>
            <a:ext cx="6293463" cy="3048000"/>
            <a:chOff x="1408688" y="1471350"/>
            <a:chExt cx="6293463" cy="3048000"/>
          </a:xfrm>
        </p:grpSpPr>
        <p:pic>
          <p:nvPicPr>
            <p:cNvPr id="398" name="Google Shape;398;p52"/>
            <p:cNvPicPr preferRelativeResize="0"/>
            <p:nvPr/>
          </p:nvPicPr>
          <p:blipFill>
            <a:blip r:embed="rId4">
              <a:alphaModFix/>
            </a:blip>
            <a:stretch>
              <a:fillRect/>
            </a:stretch>
          </p:blipFill>
          <p:spPr>
            <a:xfrm>
              <a:off x="5389008" y="1471350"/>
              <a:ext cx="2313142" cy="3048000"/>
            </a:xfrm>
            <a:prstGeom prst="rect">
              <a:avLst/>
            </a:prstGeom>
            <a:noFill/>
            <a:ln>
              <a:noFill/>
            </a:ln>
          </p:spPr>
        </p:pic>
        <p:pic>
          <p:nvPicPr>
            <p:cNvPr id="399" name="Google Shape;399;p52"/>
            <p:cNvPicPr preferRelativeResize="0"/>
            <p:nvPr/>
          </p:nvPicPr>
          <p:blipFill>
            <a:blip r:embed="rId5">
              <a:alphaModFix/>
            </a:blip>
            <a:stretch>
              <a:fillRect/>
            </a:stretch>
          </p:blipFill>
          <p:spPr>
            <a:xfrm>
              <a:off x="1408688" y="1471350"/>
              <a:ext cx="2066925" cy="3048000"/>
            </a:xfrm>
            <a:prstGeom prst="rect">
              <a:avLst/>
            </a:prstGeom>
            <a:noFill/>
            <a:ln>
              <a:noFill/>
            </a:ln>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2"/>
                                        </p:tgtEl>
                                        <p:attrNameLst>
                                          <p:attrName>style.visibility</p:attrName>
                                        </p:attrNameLst>
                                      </p:cBhvr>
                                      <p:to>
                                        <p:strVal val="visible"/>
                                      </p:to>
                                    </p:set>
                                    <p:animEffect transition="in" filter="fade">
                                      <p:cBhvr>
                                        <p:cTn id="7" dur="500"/>
                                        <p:tgtEl>
                                          <p:spTgt spid="392"/>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397"/>
                                        </p:tgtEl>
                                        <p:attrNameLst>
                                          <p:attrName>style.visibility</p:attrName>
                                        </p:attrNameLst>
                                      </p:cBhvr>
                                      <p:to>
                                        <p:strVal val="visible"/>
                                      </p:to>
                                    </p:set>
                                    <p:anim calcmode="lin" valueType="num">
                                      <p:cBhvr additive="base">
                                        <p:cTn id="11" dur="1000"/>
                                        <p:tgtEl>
                                          <p:spTgt spid="397"/>
                                        </p:tgtEl>
                                        <p:attrNameLst>
                                          <p:attrName>ppt_y</p:attrName>
                                        </p:attrNameLst>
                                      </p:cBhvr>
                                      <p:tavLst>
                                        <p:tav tm="0">
                                          <p:val>
                                            <p:strVal val="#ppt_y+1"/>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2" presetClass="exit" presetSubtype="1" fill="hold" nodeType="clickEffect">
                                  <p:stCondLst>
                                    <p:cond delay="0"/>
                                  </p:stCondLst>
                                  <p:childTnLst>
                                    <p:anim calcmode="lin" valueType="num">
                                      <p:cBhvr additive="base">
                                        <p:cTn id="15" dur="1000"/>
                                        <p:tgtEl>
                                          <p:spTgt spid="397"/>
                                        </p:tgtEl>
                                        <p:attrNameLst>
                                          <p:attrName>ppt_y</p:attrName>
                                        </p:attrNameLst>
                                      </p:cBhvr>
                                      <p:tavLst>
                                        <p:tav tm="0">
                                          <p:val>
                                            <p:strVal val="#ppt_y"/>
                                          </p:val>
                                        </p:tav>
                                        <p:tav tm="100000">
                                          <p:val>
                                            <p:strVal val="#ppt_y-1"/>
                                          </p:val>
                                        </p:tav>
                                      </p:tavLst>
                                    </p:anim>
                                    <p:set>
                                      <p:cBhvr>
                                        <p:cTn id="16" dur="1" fill="hold">
                                          <p:stCondLst>
                                            <p:cond delay="1000"/>
                                          </p:stCondLst>
                                        </p:cTn>
                                        <p:tgtEl>
                                          <p:spTgt spid="397"/>
                                        </p:tgtEl>
                                        <p:attrNameLst>
                                          <p:attrName>style.visibility</p:attrName>
                                        </p:attrNameLst>
                                      </p:cBhvr>
                                      <p:to>
                                        <p:strVal val="hidden"/>
                                      </p:to>
                                    </p:set>
                                  </p:childTnLst>
                                </p:cTn>
                              </p:par>
                            </p:childTnLst>
                          </p:cTn>
                        </p:par>
                        <p:par>
                          <p:cTn id="17" fill="hold">
                            <p:stCondLst>
                              <p:cond delay="1000"/>
                            </p:stCondLst>
                            <p:childTnLst>
                              <p:par>
                                <p:cTn id="18" presetID="10" presetClass="exit" presetSubtype="0" fill="hold" nodeType="afterEffect">
                                  <p:stCondLst>
                                    <p:cond delay="0"/>
                                  </p:stCondLst>
                                  <p:childTnLst>
                                    <p:animEffect transition="out" filter="fade">
                                      <p:cBhvr>
                                        <p:cTn id="19" dur="500"/>
                                        <p:tgtEl>
                                          <p:spTgt spid="392"/>
                                        </p:tgtEl>
                                      </p:cBhvr>
                                    </p:animEffect>
                                    <p:set>
                                      <p:cBhvr>
                                        <p:cTn id="20" dur="1" fill="hold">
                                          <p:stCondLst>
                                            <p:cond delay="500"/>
                                          </p:stCondLst>
                                        </p:cTn>
                                        <p:tgtEl>
                                          <p:spTgt spid="39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53"/>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5(e): Likelihood to succeed with noisy patterns</a:t>
            </a:r>
            <a:endParaRPr/>
          </a:p>
        </p:txBody>
      </p:sp>
      <p:sp>
        <p:nvSpPr>
          <p:cNvPr id="405" name="Google Shape;405;p53"/>
          <p:cNvSpPr txBox="1">
            <a:spLocks noGrp="1"/>
          </p:cNvSpPr>
          <p:nvPr>
            <p:ph type="body" idx="1"/>
          </p:nvPr>
        </p:nvSpPr>
        <p:spPr>
          <a:xfrm>
            <a:off x="235550" y="845675"/>
            <a:ext cx="85494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Therefore </a:t>
            </a:r>
            <a:endParaRPr/>
          </a:p>
          <a:p>
            <a:pPr marL="0" lvl="0" indent="0" algn="l" rtl="0">
              <a:spcBef>
                <a:spcPts val="1200"/>
              </a:spcBef>
              <a:spcAft>
                <a:spcPts val="1200"/>
              </a:spcAft>
              <a:buNone/>
            </a:pPr>
            <a:endParaRPr/>
          </a:p>
        </p:txBody>
      </p:sp>
      <p:sp>
        <p:nvSpPr>
          <p:cNvPr id="406" name="Google Shape;406;p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43</a:t>
            </a:fld>
            <a:endParaRPr/>
          </a:p>
        </p:txBody>
      </p:sp>
      <p:pic>
        <p:nvPicPr>
          <p:cNvPr id="407" name="Google Shape;407;p53"/>
          <p:cNvPicPr preferRelativeResize="0"/>
          <p:nvPr/>
        </p:nvPicPr>
        <p:blipFill>
          <a:blip r:embed="rId3">
            <a:alphaModFix/>
          </a:blip>
          <a:stretch>
            <a:fillRect/>
          </a:stretch>
        </p:blipFill>
        <p:spPr>
          <a:xfrm>
            <a:off x="3030438" y="1097025"/>
            <a:ext cx="2959625" cy="70527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54"/>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5(f): Likelihood to succeed with noisy patterns</a:t>
            </a:r>
            <a:endParaRPr/>
          </a:p>
        </p:txBody>
      </p:sp>
      <p:sp>
        <p:nvSpPr>
          <p:cNvPr id="413" name="Google Shape;413;p54"/>
          <p:cNvSpPr txBox="1">
            <a:spLocks noGrp="1"/>
          </p:cNvSpPr>
          <p:nvPr>
            <p:ph type="body" idx="1"/>
          </p:nvPr>
        </p:nvSpPr>
        <p:spPr>
          <a:xfrm>
            <a:off x="235550" y="845675"/>
            <a:ext cx="8549400" cy="37233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a:t>Using our notation, </a:t>
            </a:r>
            <a:r>
              <a:rPr lang="en" i="1">
                <a:latin typeface="STIX Two Text"/>
                <a:ea typeface="STIX Two Text"/>
                <a:cs typeface="STIX Two Text"/>
                <a:sym typeface="STIX Two Text"/>
              </a:rPr>
              <a:t>M</a:t>
            </a:r>
            <a:r>
              <a:rPr lang="en"/>
              <a:t> pixels belong to Case A, and </a:t>
            </a:r>
            <a:r>
              <a:rPr lang="en" i="1">
                <a:latin typeface="STIX Two Text"/>
                <a:ea typeface="STIX Two Text"/>
                <a:cs typeface="STIX Two Text"/>
                <a:sym typeface="STIX Two Text"/>
              </a:rPr>
              <a:t>N </a:t>
            </a:r>
            <a:r>
              <a:rPr lang="en">
                <a:latin typeface="STIX Two Text"/>
                <a:ea typeface="STIX Two Text"/>
                <a:cs typeface="STIX Two Text"/>
                <a:sym typeface="STIX Two Text"/>
              </a:rPr>
              <a:t>– </a:t>
            </a:r>
            <a:r>
              <a:rPr lang="en" i="1">
                <a:latin typeface="STIX Two Text"/>
                <a:ea typeface="STIX Two Text"/>
                <a:cs typeface="STIX Two Text"/>
                <a:sym typeface="STIX Two Text"/>
              </a:rPr>
              <a:t>M</a:t>
            </a:r>
            <a:r>
              <a:rPr lang="en"/>
              <a:t> pixels belong to Case D.</a:t>
            </a:r>
            <a:endParaRPr/>
          </a:p>
          <a:p>
            <a:pPr marL="0" lvl="0" indent="0" algn="l" rtl="0">
              <a:spcBef>
                <a:spcPts val="1200"/>
              </a:spcBef>
              <a:spcAft>
                <a:spcPts val="0"/>
              </a:spcAft>
              <a:buClr>
                <a:schemeClr val="dk1"/>
              </a:buClr>
              <a:buSzPts val="1100"/>
              <a:buFont typeface="Arial"/>
              <a:buNone/>
            </a:pPr>
            <a:r>
              <a:rPr lang="en"/>
              <a:t>Hence the log-likelihood is given by</a:t>
            </a: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1200"/>
              </a:spcAft>
              <a:buNone/>
            </a:pPr>
            <a:r>
              <a:rPr lang="en"/>
              <a:t>Therefore the average log-likelihood is given by </a:t>
            </a:r>
            <a:endParaRPr/>
          </a:p>
        </p:txBody>
      </p:sp>
      <p:sp>
        <p:nvSpPr>
          <p:cNvPr id="414" name="Google Shape;414;p5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44</a:t>
            </a:fld>
            <a:endParaRPr/>
          </a:p>
        </p:txBody>
      </p:sp>
      <p:pic>
        <p:nvPicPr>
          <p:cNvPr id="415" name="Google Shape;415;p54"/>
          <p:cNvPicPr preferRelativeResize="0"/>
          <p:nvPr/>
        </p:nvPicPr>
        <p:blipFill>
          <a:blip r:embed="rId3">
            <a:alphaModFix/>
          </a:blip>
          <a:stretch>
            <a:fillRect/>
          </a:stretch>
        </p:blipFill>
        <p:spPr>
          <a:xfrm>
            <a:off x="1353725" y="1731388"/>
            <a:ext cx="6436551" cy="1951875"/>
          </a:xfrm>
          <a:prstGeom prst="rect">
            <a:avLst/>
          </a:prstGeom>
          <a:noFill/>
          <a:ln>
            <a:noFill/>
          </a:ln>
        </p:spPr>
      </p:pic>
      <p:pic>
        <p:nvPicPr>
          <p:cNvPr id="416" name="Google Shape;416;p54"/>
          <p:cNvPicPr preferRelativeResize="0"/>
          <p:nvPr/>
        </p:nvPicPr>
        <p:blipFill>
          <a:blip r:embed="rId4">
            <a:alphaModFix/>
          </a:blip>
          <a:stretch>
            <a:fillRect/>
          </a:stretch>
        </p:blipFill>
        <p:spPr>
          <a:xfrm>
            <a:off x="5123400" y="3912250"/>
            <a:ext cx="2865825" cy="57317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Google Shape;421;p55"/>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5(f): Likelihood to succeed with noisy patterns</a:t>
            </a:r>
            <a:endParaRPr/>
          </a:p>
        </p:txBody>
      </p:sp>
      <p:sp>
        <p:nvSpPr>
          <p:cNvPr id="422" name="Google Shape;422;p55"/>
          <p:cNvSpPr txBox="1">
            <a:spLocks noGrp="1"/>
          </p:cNvSpPr>
          <p:nvPr>
            <p:ph type="body" idx="1"/>
          </p:nvPr>
        </p:nvSpPr>
        <p:spPr>
          <a:xfrm>
            <a:off x="235550" y="845675"/>
            <a:ext cx="8549400" cy="7803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1200"/>
              </a:spcAft>
              <a:buNone/>
            </a:pPr>
            <a:r>
              <a:rPr lang="en"/>
              <a:t>Our approach of simply taking an arithmetic mean turned out to be incorrect, as it is not identical to the graphs provided in the question paper.</a:t>
            </a:r>
            <a:endParaRPr/>
          </a:p>
        </p:txBody>
      </p:sp>
      <p:sp>
        <p:nvSpPr>
          <p:cNvPr id="423" name="Google Shape;423;p5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45</a:t>
            </a:fld>
            <a:endParaRPr/>
          </a:p>
        </p:txBody>
      </p:sp>
      <p:grpSp>
        <p:nvGrpSpPr>
          <p:cNvPr id="424" name="Google Shape;424;p55"/>
          <p:cNvGrpSpPr/>
          <p:nvPr/>
        </p:nvGrpSpPr>
        <p:grpSpPr>
          <a:xfrm>
            <a:off x="2833225" y="2732816"/>
            <a:ext cx="3477525" cy="696395"/>
            <a:chOff x="2411000" y="2688666"/>
            <a:chExt cx="3477525" cy="696395"/>
          </a:xfrm>
        </p:grpSpPr>
        <p:pic>
          <p:nvPicPr>
            <p:cNvPr id="425" name="Google Shape;425;p55"/>
            <p:cNvPicPr preferRelativeResize="0"/>
            <p:nvPr/>
          </p:nvPicPr>
          <p:blipFill rotWithShape="1">
            <a:blip r:embed="rId3">
              <a:alphaModFix/>
            </a:blip>
            <a:srcRect r="70199" b="72317"/>
            <a:stretch/>
          </p:blipFill>
          <p:spPr>
            <a:xfrm>
              <a:off x="2411000" y="2688666"/>
              <a:ext cx="1918125" cy="540325"/>
            </a:xfrm>
            <a:prstGeom prst="rect">
              <a:avLst/>
            </a:prstGeom>
            <a:noFill/>
            <a:ln>
              <a:noFill/>
            </a:ln>
          </p:spPr>
        </p:pic>
        <p:sp>
          <p:nvSpPr>
            <p:cNvPr id="426" name="Google Shape;426;p55"/>
            <p:cNvSpPr txBox="1"/>
            <p:nvPr/>
          </p:nvSpPr>
          <p:spPr>
            <a:xfrm>
              <a:off x="4329125" y="2727988"/>
              <a:ext cx="1559400" cy="657073"/>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Clr>
                  <a:schemeClr val="dk1"/>
                </a:buClr>
                <a:buSzPts val="1100"/>
                <a:buFont typeface="Arial"/>
                <a:buNone/>
              </a:pPr>
              <a:r>
                <a:rPr lang="en" sz="1800" dirty="0">
                  <a:solidFill>
                    <a:schemeClr val="dk1"/>
                  </a:solidFill>
                  <a:latin typeface="STIX Two Text"/>
                  <a:ea typeface="STIX Two Text"/>
                  <a:cs typeface="STIX Two Text"/>
                  <a:sym typeface="STIX Two Text"/>
                </a:rPr>
                <a:t>~ N(</a:t>
              </a:r>
              <a:r>
                <a:rPr lang="en" sz="1800" i="1" dirty="0" err="1">
                  <a:solidFill>
                    <a:schemeClr val="dk1"/>
                  </a:solidFill>
                  <a:latin typeface="STIX Two Text"/>
                  <a:ea typeface="STIX Two Text"/>
                  <a:cs typeface="STIX Two Text"/>
                  <a:sym typeface="STIX Two Text"/>
                </a:rPr>
                <a:t>μ</a:t>
              </a:r>
              <a:r>
                <a:rPr lang="en" sz="1800" dirty="0">
                  <a:solidFill>
                    <a:schemeClr val="dk1"/>
                  </a:solidFill>
                  <a:latin typeface="STIX Two Text"/>
                  <a:ea typeface="STIX Two Text"/>
                  <a:cs typeface="STIX Two Text"/>
                  <a:sym typeface="STIX Two Text"/>
                </a:rPr>
                <a:t>, σ</a:t>
              </a:r>
              <a:r>
                <a:rPr lang="en" sz="1800" baseline="30000" dirty="0">
                  <a:solidFill>
                    <a:schemeClr val="dk1"/>
                  </a:solidFill>
                  <a:latin typeface="STIX Two Text"/>
                  <a:ea typeface="STIX Two Text"/>
                  <a:cs typeface="STIX Two Text"/>
                  <a:sym typeface="STIX Two Text"/>
                </a:rPr>
                <a:t>2</a:t>
              </a:r>
              <a:r>
                <a:rPr lang="en" sz="1800" dirty="0">
                  <a:solidFill>
                    <a:schemeClr val="dk1"/>
                  </a:solidFill>
                  <a:latin typeface="STIX Two Text"/>
                  <a:ea typeface="STIX Two Text"/>
                  <a:cs typeface="STIX Two Text"/>
                  <a:sym typeface="STIX Two Text"/>
                </a:rPr>
                <a:t>/</a:t>
              </a:r>
              <a:r>
                <a:rPr lang="en" sz="1800" i="1" dirty="0">
                  <a:solidFill>
                    <a:schemeClr val="dk1"/>
                  </a:solidFill>
                  <a:latin typeface="STIX Two Text"/>
                  <a:ea typeface="STIX Two Text"/>
                  <a:cs typeface="STIX Two Text"/>
                  <a:sym typeface="STIX Two Text"/>
                </a:rPr>
                <a:t>N</a:t>
              </a:r>
              <a:r>
                <a:rPr lang="en" sz="1800" dirty="0">
                  <a:solidFill>
                    <a:schemeClr val="dk1"/>
                  </a:solidFill>
                  <a:latin typeface="STIX Two Text"/>
                  <a:ea typeface="STIX Two Text"/>
                  <a:cs typeface="STIX Two Text"/>
                  <a:sym typeface="STIX Two Text"/>
                </a:rPr>
                <a:t>)</a:t>
              </a:r>
              <a:endParaRPr sz="1800" dirty="0">
                <a:solidFill>
                  <a:schemeClr val="dk2"/>
                </a:solidFill>
                <a:latin typeface="Lato"/>
                <a:ea typeface="Lato"/>
                <a:cs typeface="Lato"/>
                <a:sym typeface="Lato"/>
              </a:endParaRPr>
            </a:p>
          </p:txBody>
        </p:sp>
      </p:grpSp>
      <p:sp>
        <p:nvSpPr>
          <p:cNvPr id="427" name="Google Shape;427;p55"/>
          <p:cNvSpPr txBox="1"/>
          <p:nvPr/>
        </p:nvSpPr>
        <p:spPr>
          <a:xfrm>
            <a:off x="235550" y="3973406"/>
            <a:ext cx="8549400" cy="780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Clr>
                <a:schemeClr val="dk1"/>
              </a:buClr>
              <a:buSzPts val="1100"/>
              <a:buFont typeface="Arial"/>
              <a:buNone/>
            </a:pPr>
            <a:r>
              <a:rPr lang="en" sz="1800" dirty="0">
                <a:solidFill>
                  <a:schemeClr val="dk1"/>
                </a:solidFill>
                <a:latin typeface="Lato"/>
                <a:ea typeface="Lato"/>
                <a:cs typeface="Lato"/>
                <a:sym typeface="Lato"/>
              </a:rPr>
              <a:t>This allows us to calculate the </a:t>
            </a:r>
            <a:r>
              <a:rPr lang="en" sz="1800" b="1" dirty="0">
                <a:solidFill>
                  <a:schemeClr val="dk1"/>
                </a:solidFill>
                <a:latin typeface="Lato"/>
                <a:ea typeface="Lato"/>
                <a:cs typeface="Lato"/>
                <a:sym typeface="Lato"/>
              </a:rPr>
              <a:t>average log-likelihood</a:t>
            </a:r>
            <a:r>
              <a:rPr lang="en" sz="1800" dirty="0">
                <a:solidFill>
                  <a:schemeClr val="dk1"/>
                </a:solidFill>
                <a:latin typeface="Lato"/>
                <a:ea typeface="Lato"/>
                <a:cs typeface="Lato"/>
                <a:sym typeface="Lato"/>
              </a:rPr>
              <a:t>, which is simply the expected value of the normal distribution.</a:t>
            </a:r>
            <a:endParaRPr sz="1800" dirty="0">
              <a:solidFill>
                <a:schemeClr val="dk2"/>
              </a:solidFill>
              <a:latin typeface="Lato"/>
              <a:ea typeface="Lato"/>
              <a:cs typeface="Lato"/>
              <a:sym typeface="Lato"/>
            </a:endParaRPr>
          </a:p>
        </p:txBody>
      </p:sp>
      <p:sp>
        <p:nvSpPr>
          <p:cNvPr id="428" name="Google Shape;428;p55"/>
          <p:cNvSpPr txBox="1"/>
          <p:nvPr/>
        </p:nvSpPr>
        <p:spPr>
          <a:xfrm>
            <a:off x="235550" y="3481556"/>
            <a:ext cx="85494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 sz="1800" dirty="0">
                <a:solidFill>
                  <a:schemeClr val="dk1"/>
                </a:solidFill>
                <a:latin typeface="Lato"/>
                <a:ea typeface="Lato"/>
                <a:cs typeface="Lato"/>
                <a:sym typeface="Lato"/>
              </a:rPr>
              <a:t>where </a:t>
            </a:r>
            <a:r>
              <a:rPr lang="en" sz="1800" i="1" dirty="0" err="1">
                <a:solidFill>
                  <a:schemeClr val="dk1"/>
                </a:solidFill>
                <a:latin typeface="STIX Two Text"/>
                <a:ea typeface="STIX Two Text"/>
                <a:cs typeface="STIX Two Text"/>
                <a:sym typeface="STIX Two Text"/>
              </a:rPr>
              <a:t>μ</a:t>
            </a:r>
            <a:r>
              <a:rPr lang="en" sz="1800" dirty="0">
                <a:solidFill>
                  <a:schemeClr val="dk1"/>
                </a:solidFill>
                <a:latin typeface="Lato"/>
                <a:ea typeface="Lato"/>
                <a:cs typeface="Lato"/>
                <a:sym typeface="Lato"/>
              </a:rPr>
              <a:t> and </a:t>
            </a:r>
            <a:r>
              <a:rPr lang="en" sz="1800" dirty="0">
                <a:solidFill>
                  <a:schemeClr val="dk1"/>
                </a:solidFill>
                <a:latin typeface="STIX Two Text"/>
                <a:ea typeface="STIX Two Text"/>
                <a:cs typeface="STIX Two Text"/>
                <a:sym typeface="STIX Two Text"/>
              </a:rPr>
              <a:t>σ</a:t>
            </a:r>
            <a:r>
              <a:rPr lang="en" sz="1800" baseline="30000" dirty="0">
                <a:solidFill>
                  <a:schemeClr val="dk1"/>
                </a:solidFill>
                <a:latin typeface="STIX Two Text"/>
                <a:ea typeface="STIX Two Text"/>
                <a:cs typeface="STIX Two Text"/>
                <a:sym typeface="STIX Two Text"/>
              </a:rPr>
              <a:t>2</a:t>
            </a:r>
            <a:r>
              <a:rPr lang="en" sz="1800" dirty="0">
                <a:solidFill>
                  <a:schemeClr val="dk1"/>
                </a:solidFill>
                <a:latin typeface="Lato"/>
                <a:ea typeface="Lato"/>
                <a:cs typeface="Lato"/>
                <a:sym typeface="Lato"/>
              </a:rPr>
              <a:t>, which are to be determined, vary with </a:t>
            </a:r>
            <a:r>
              <a:rPr lang="en" sz="1800" i="1" dirty="0" err="1">
                <a:solidFill>
                  <a:schemeClr val="dk1"/>
                </a:solidFill>
                <a:latin typeface="STIX Two Text"/>
                <a:ea typeface="STIX Two Text"/>
                <a:cs typeface="STIX Two Text"/>
                <a:sym typeface="STIX Two Text"/>
              </a:rPr>
              <a:t>λ</a:t>
            </a:r>
            <a:r>
              <a:rPr lang="en" sz="1800" dirty="0">
                <a:solidFill>
                  <a:schemeClr val="dk1"/>
                </a:solidFill>
                <a:latin typeface="Lato"/>
                <a:ea typeface="Lato"/>
                <a:cs typeface="Lato"/>
                <a:sym typeface="Lato"/>
              </a:rPr>
              <a:t> and </a:t>
            </a:r>
            <a:r>
              <a:rPr lang="en" sz="1800" i="1" dirty="0">
                <a:solidFill>
                  <a:schemeClr val="dk1"/>
                </a:solidFill>
                <a:latin typeface="STIX Two Text"/>
                <a:ea typeface="STIX Two Text"/>
                <a:cs typeface="STIX Two Text"/>
                <a:sym typeface="STIX Two Text"/>
              </a:rPr>
              <a:t>β</a:t>
            </a:r>
            <a:r>
              <a:rPr lang="en" sz="1800" dirty="0">
                <a:solidFill>
                  <a:schemeClr val="dk1"/>
                </a:solidFill>
                <a:latin typeface="Lato"/>
                <a:ea typeface="Lato"/>
                <a:cs typeface="Lato"/>
                <a:sym typeface="Lato"/>
              </a:rPr>
              <a:t>.</a:t>
            </a:r>
            <a:endParaRPr sz="1800" dirty="0">
              <a:solidFill>
                <a:schemeClr val="dk2"/>
              </a:solidFill>
              <a:latin typeface="Lato"/>
              <a:ea typeface="Lato"/>
              <a:cs typeface="Lato"/>
              <a:sym typeface="Lato"/>
            </a:endParaRPr>
          </a:p>
        </p:txBody>
      </p:sp>
      <p:sp>
        <p:nvSpPr>
          <p:cNvPr id="429" name="Google Shape;429;p55"/>
          <p:cNvSpPr txBox="1"/>
          <p:nvPr/>
        </p:nvSpPr>
        <p:spPr>
          <a:xfrm>
            <a:off x="235550" y="1633925"/>
            <a:ext cx="8549400" cy="1098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 sz="1800" b="1">
                <a:solidFill>
                  <a:schemeClr val="dk1"/>
                </a:solidFill>
                <a:latin typeface="Lato"/>
                <a:ea typeface="Lato"/>
                <a:cs typeface="Lato"/>
                <a:sym typeface="Lato"/>
              </a:rPr>
              <a:t>An alternative approach: </a:t>
            </a:r>
            <a:r>
              <a:rPr lang="en" sz="1800">
                <a:solidFill>
                  <a:schemeClr val="dk1"/>
                </a:solidFill>
                <a:latin typeface="Lato"/>
                <a:ea typeface="Lato"/>
                <a:cs typeface="Lato"/>
                <a:sym typeface="Lato"/>
              </a:rPr>
              <a:t>Under the assumption of a sufficiently large number of pixels </a:t>
            </a:r>
            <a:r>
              <a:rPr lang="en" sz="1800" i="1">
                <a:solidFill>
                  <a:schemeClr val="dk1"/>
                </a:solidFill>
                <a:latin typeface="STIX Two Text"/>
                <a:ea typeface="STIX Two Text"/>
                <a:cs typeface="STIX Two Text"/>
                <a:sym typeface="STIX Two Text"/>
              </a:rPr>
              <a:t>N</a:t>
            </a:r>
            <a:r>
              <a:rPr lang="en" sz="1800">
                <a:solidFill>
                  <a:schemeClr val="dk1"/>
                </a:solidFill>
                <a:latin typeface="Lato"/>
                <a:ea typeface="Lato"/>
                <a:cs typeface="Lato"/>
                <a:sym typeface="Lato"/>
              </a:rPr>
              <a:t>, the aligned log-likelihood function can be approximated by a normal distribution due to the Central Limit Theorem:</a:t>
            </a:r>
            <a:endParaRPr sz="1800">
              <a:solidFill>
                <a:schemeClr val="dk2"/>
              </a:solidFill>
              <a:latin typeface="Lato"/>
              <a:ea typeface="Lato"/>
              <a:cs typeface="Lato"/>
              <a:sym typeface="La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56"/>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6: Scaling up with sparse data format</a:t>
            </a:r>
            <a:endParaRPr/>
          </a:p>
        </p:txBody>
      </p:sp>
      <p:sp>
        <p:nvSpPr>
          <p:cNvPr id="435" name="Google Shape;435;p56"/>
          <p:cNvSpPr txBox="1">
            <a:spLocks noGrp="1"/>
          </p:cNvSpPr>
          <p:nvPr>
            <p:ph type="body" idx="1"/>
          </p:nvPr>
        </p:nvSpPr>
        <p:spPr>
          <a:xfrm>
            <a:off x="235550" y="845675"/>
            <a:ext cx="85494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b="1"/>
              <a:t>Problem statement:</a:t>
            </a:r>
            <a:endParaRPr b="1"/>
          </a:p>
          <a:p>
            <a:pPr marL="0" lvl="0" indent="0" algn="l" rtl="0">
              <a:spcBef>
                <a:spcPts val="1200"/>
              </a:spcBef>
              <a:spcAft>
                <a:spcPts val="0"/>
              </a:spcAft>
              <a:buNone/>
            </a:pPr>
            <a:r>
              <a:rPr lang="en"/>
              <a:t>We are given design matrix </a:t>
            </a:r>
            <a:r>
              <a:rPr lang="en">
                <a:latin typeface="Courier New"/>
                <a:ea typeface="Courier New"/>
                <a:cs typeface="Courier New"/>
                <a:sym typeface="Courier New"/>
              </a:rPr>
              <a:t>task6</a:t>
            </a:r>
            <a:r>
              <a:rPr lang="en"/>
              <a:t>, which contains 65,535 patterns, each being a flattened 25x25 pixel image. We are tasked to</a:t>
            </a:r>
            <a:endParaRPr/>
          </a:p>
          <a:p>
            <a:pPr marL="457200" lvl="0" indent="-342900" algn="l" rtl="0">
              <a:spcBef>
                <a:spcPts val="1200"/>
              </a:spcBef>
              <a:spcAft>
                <a:spcPts val="0"/>
              </a:spcAft>
              <a:buSzPts val="1800"/>
              <a:buChar char="●"/>
            </a:pPr>
            <a:r>
              <a:rPr lang="en"/>
              <a:t>determine the average pattern’s total pixel value,</a:t>
            </a:r>
            <a:endParaRPr/>
          </a:p>
          <a:p>
            <a:pPr marL="457200" lvl="0" indent="-342900" algn="l" rtl="0">
              <a:spcBef>
                <a:spcPts val="0"/>
              </a:spcBef>
              <a:spcAft>
                <a:spcPts val="0"/>
              </a:spcAft>
              <a:buSzPts val="1800"/>
              <a:buChar char="●"/>
            </a:pPr>
            <a:r>
              <a:rPr lang="en"/>
              <a:t>render the average (25x25 pixel) 2D pattern, assuming they were all the same orientation as the first pattern,</a:t>
            </a:r>
            <a:endParaRPr/>
          </a:p>
          <a:p>
            <a:pPr marL="457200" lvl="0" indent="-342900" algn="l" rtl="0">
              <a:spcBef>
                <a:spcPts val="0"/>
              </a:spcBef>
              <a:spcAft>
                <a:spcPts val="0"/>
              </a:spcAft>
              <a:buSzPts val="1800"/>
              <a:buChar char="●"/>
            </a:pPr>
            <a:r>
              <a:rPr lang="en"/>
              <a:t>render each of the four orientation class averages as a 2D image.</a:t>
            </a:r>
            <a:endParaRPr/>
          </a:p>
        </p:txBody>
      </p:sp>
      <p:sp>
        <p:nvSpPr>
          <p:cNvPr id="436" name="Google Shape;436;p5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46</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p57"/>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6(a): Scaling up with sparse data format</a:t>
            </a:r>
            <a:endParaRPr/>
          </a:p>
        </p:txBody>
      </p:sp>
      <p:sp>
        <p:nvSpPr>
          <p:cNvPr id="442" name="Google Shape;442;p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47</a:t>
            </a:fld>
            <a:endParaRPr/>
          </a:p>
        </p:txBody>
      </p:sp>
      <p:sp>
        <p:nvSpPr>
          <p:cNvPr id="443" name="Google Shape;443;p57"/>
          <p:cNvSpPr txBox="1">
            <a:spLocks noGrp="1"/>
          </p:cNvSpPr>
          <p:nvPr>
            <p:ph type="body" idx="1"/>
          </p:nvPr>
        </p:nvSpPr>
        <p:spPr>
          <a:xfrm>
            <a:off x="235550" y="845675"/>
            <a:ext cx="52497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700">
                <a:latin typeface="Courier New"/>
                <a:ea typeface="Courier New"/>
                <a:cs typeface="Courier New"/>
                <a:sym typeface="Courier New"/>
              </a:rPr>
              <a:t>print("Average total pixel value: ", </a:t>
            </a:r>
            <a:endParaRPr sz="1700">
              <a:latin typeface="Courier New"/>
              <a:ea typeface="Courier New"/>
              <a:cs typeface="Courier New"/>
              <a:sym typeface="Courier New"/>
            </a:endParaRPr>
          </a:p>
          <a:p>
            <a:pPr marL="0" lvl="0" indent="457200" algn="l" rtl="0">
              <a:spcBef>
                <a:spcPts val="0"/>
              </a:spcBef>
              <a:spcAft>
                <a:spcPts val="0"/>
              </a:spcAft>
              <a:buNone/>
            </a:pPr>
            <a:r>
              <a:rPr lang="en" sz="1700">
                <a:latin typeface="Courier New"/>
                <a:ea typeface="Courier New"/>
                <a:cs typeface="Courier New"/>
                <a:sym typeface="Courier New"/>
              </a:rPr>
              <a:t>task6a.shape[0]/65535)</a:t>
            </a:r>
            <a:endParaRPr sz="1700">
              <a:latin typeface="Courier New"/>
              <a:ea typeface="Courier New"/>
              <a:cs typeface="Courier New"/>
              <a:sym typeface="Courier New"/>
            </a:endParaRPr>
          </a:p>
        </p:txBody>
      </p:sp>
      <p:sp>
        <p:nvSpPr>
          <p:cNvPr id="444" name="Google Shape;444;p57"/>
          <p:cNvSpPr txBox="1">
            <a:spLocks noGrp="1"/>
          </p:cNvSpPr>
          <p:nvPr>
            <p:ph type="body" idx="1"/>
          </p:nvPr>
        </p:nvSpPr>
        <p:spPr>
          <a:xfrm>
            <a:off x="5485050" y="845675"/>
            <a:ext cx="35361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Divide length of vector </a:t>
            </a:r>
            <a:r>
              <a:rPr lang="en">
                <a:latin typeface="Courier New"/>
                <a:ea typeface="Courier New"/>
                <a:cs typeface="Courier New"/>
                <a:sym typeface="Courier New"/>
              </a:rPr>
              <a:t>a</a:t>
            </a:r>
            <a:r>
              <a:rPr lang="en"/>
              <a:t> (which indicates the total number of 1s in all the patterns) by the number of patterns (65535)</a:t>
            </a:r>
            <a:endParaRPr/>
          </a:p>
        </p:txBody>
      </p:sp>
      <p:sp>
        <p:nvSpPr>
          <p:cNvPr id="445" name="Google Shape;445;p57"/>
          <p:cNvSpPr txBox="1">
            <a:spLocks noGrp="1"/>
          </p:cNvSpPr>
          <p:nvPr>
            <p:ph type="body" idx="1"/>
          </p:nvPr>
        </p:nvSpPr>
        <p:spPr>
          <a:xfrm>
            <a:off x="235550" y="2738600"/>
            <a:ext cx="8715300" cy="1830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600"/>
              <a:t>Output:</a:t>
            </a:r>
            <a:endParaRPr sz="1600"/>
          </a:p>
          <a:p>
            <a:pPr marL="0" lvl="0" indent="0" algn="l" rtl="0">
              <a:spcBef>
                <a:spcPts val="0"/>
              </a:spcBef>
              <a:spcAft>
                <a:spcPts val="0"/>
              </a:spcAft>
              <a:buNone/>
            </a:pPr>
            <a:endParaRPr sz="1600"/>
          </a:p>
          <a:p>
            <a:pPr marL="0" lvl="0" indent="0" algn="l" rtl="0">
              <a:spcBef>
                <a:spcPts val="0"/>
              </a:spcBef>
              <a:spcAft>
                <a:spcPts val="0"/>
              </a:spcAft>
              <a:buNone/>
            </a:pPr>
            <a:r>
              <a:rPr lang="en" sz="1600">
                <a:latin typeface="Courier New"/>
                <a:ea typeface="Courier New"/>
                <a:cs typeface="Courier New"/>
                <a:sym typeface="Courier New"/>
              </a:rPr>
              <a:t>Average total pixel value:  </a:t>
            </a:r>
            <a:r>
              <a:rPr lang="en" sz="1600" b="1">
                <a:latin typeface="Courier New"/>
                <a:ea typeface="Courier New"/>
                <a:cs typeface="Courier New"/>
                <a:sym typeface="Courier New"/>
              </a:rPr>
              <a:t>23.745372701609828</a:t>
            </a:r>
            <a:endParaRPr sz="1600" b="1">
              <a:latin typeface="Courier New"/>
              <a:ea typeface="Courier New"/>
              <a:cs typeface="Courier New"/>
              <a:sym typeface="Courier New"/>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58"/>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6(b): Scaling up with sparse data format</a:t>
            </a:r>
            <a:endParaRPr/>
          </a:p>
        </p:txBody>
      </p:sp>
      <p:sp>
        <p:nvSpPr>
          <p:cNvPr id="451" name="Google Shape;451;p5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48</a:t>
            </a:fld>
            <a:endParaRPr/>
          </a:p>
        </p:txBody>
      </p:sp>
      <p:sp>
        <p:nvSpPr>
          <p:cNvPr id="452" name="Google Shape;452;p58"/>
          <p:cNvSpPr txBox="1">
            <a:spLocks noGrp="1"/>
          </p:cNvSpPr>
          <p:nvPr>
            <p:ph type="body" idx="1"/>
          </p:nvPr>
        </p:nvSpPr>
        <p:spPr>
          <a:xfrm>
            <a:off x="235550" y="845675"/>
            <a:ext cx="52497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Courier New"/>
                <a:ea typeface="Courier New"/>
                <a:cs typeface="Courier New"/>
                <a:sym typeface="Courier New"/>
              </a:rPr>
              <a:t>img=np.zeros((25,25))</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for i in range(task6a.shape[0]):</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    x=task6b[i]</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    img[x//25,x%25]+=1</a:t>
            </a:r>
            <a:endParaRPr>
              <a:latin typeface="Courier New"/>
              <a:ea typeface="Courier New"/>
              <a:cs typeface="Courier New"/>
              <a:sym typeface="Courier New"/>
            </a:endParaRPr>
          </a:p>
          <a:p>
            <a:pPr marL="0" lvl="0" indent="0" algn="l" rtl="0">
              <a:spcBef>
                <a:spcPts val="0"/>
              </a:spcBef>
              <a:spcAft>
                <a:spcPts val="0"/>
              </a:spcAft>
              <a:buNone/>
            </a:pPr>
            <a:endParaRPr>
              <a:latin typeface="Courier New"/>
              <a:ea typeface="Courier New"/>
              <a:cs typeface="Courier New"/>
              <a:sym typeface="Courier New"/>
            </a:endParaRPr>
          </a:p>
          <a:p>
            <a:pPr marL="0" lvl="0" indent="0" algn="l" rtl="0">
              <a:spcBef>
                <a:spcPts val="0"/>
              </a:spcBef>
              <a:spcAft>
                <a:spcPts val="0"/>
              </a:spcAft>
              <a:buNone/>
            </a:pP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plt.imshow(img/65535)</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plt.axis('off')</a:t>
            </a:r>
            <a:endParaRPr>
              <a:latin typeface="Courier New"/>
              <a:ea typeface="Courier New"/>
              <a:cs typeface="Courier New"/>
              <a:sym typeface="Courier New"/>
            </a:endParaRPr>
          </a:p>
        </p:txBody>
      </p:sp>
      <p:sp>
        <p:nvSpPr>
          <p:cNvPr id="453" name="Google Shape;453;p58"/>
          <p:cNvSpPr txBox="1">
            <a:spLocks noGrp="1"/>
          </p:cNvSpPr>
          <p:nvPr>
            <p:ph type="body" idx="1"/>
          </p:nvPr>
        </p:nvSpPr>
        <p:spPr>
          <a:xfrm>
            <a:off x="5485050" y="845675"/>
            <a:ext cx="35361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Map the values in vectors </a:t>
            </a:r>
            <a:r>
              <a:rPr lang="en">
                <a:latin typeface="Courier New"/>
                <a:ea typeface="Courier New"/>
                <a:cs typeface="Courier New"/>
                <a:sym typeface="Courier New"/>
              </a:rPr>
              <a:t>b</a:t>
            </a:r>
            <a:r>
              <a:rPr lang="en"/>
              <a:t> to their respective pixel index to produce a 25x25 matrix that is the sum of all pixels at each position</a:t>
            </a:r>
            <a:endParaRPr/>
          </a:p>
          <a:p>
            <a:pPr marL="0" lvl="0" indent="0" algn="l" rtl="0">
              <a:spcBef>
                <a:spcPts val="0"/>
              </a:spcBef>
              <a:spcAft>
                <a:spcPts val="0"/>
              </a:spcAft>
              <a:buNone/>
            </a:pPr>
            <a:endParaRPr/>
          </a:p>
          <a:p>
            <a:pPr marL="0" lvl="0" indent="0" algn="l" rtl="0">
              <a:spcBef>
                <a:spcPts val="0"/>
              </a:spcBef>
              <a:spcAft>
                <a:spcPts val="0"/>
              </a:spcAft>
              <a:buNone/>
            </a:pPr>
            <a:r>
              <a:rPr lang="en"/>
              <a:t>Take average of every pixel to produce the average pattern</a:t>
            </a:r>
            <a:endParaRPr/>
          </a:p>
        </p:txBody>
      </p:sp>
      <p:sp>
        <p:nvSpPr>
          <p:cNvPr id="454" name="Google Shape;454;p58"/>
          <p:cNvSpPr/>
          <p:nvPr/>
        </p:nvSpPr>
        <p:spPr>
          <a:xfrm>
            <a:off x="131550" y="800513"/>
            <a:ext cx="8880900" cy="18291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
        <p:nvSpPr>
          <p:cNvPr id="455" name="Google Shape;455;p58"/>
          <p:cNvSpPr/>
          <p:nvPr/>
        </p:nvSpPr>
        <p:spPr>
          <a:xfrm>
            <a:off x="131550" y="2629625"/>
            <a:ext cx="8880900" cy="10026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55"/>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45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59"/>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6(b): Scaling up with sparse data format</a:t>
            </a:r>
            <a:endParaRPr/>
          </a:p>
        </p:txBody>
      </p:sp>
      <p:sp>
        <p:nvSpPr>
          <p:cNvPr id="461" name="Google Shape;461;p5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49</a:t>
            </a:fld>
            <a:endParaRPr/>
          </a:p>
        </p:txBody>
      </p:sp>
      <p:pic>
        <p:nvPicPr>
          <p:cNvPr id="462" name="Google Shape;462;p59"/>
          <p:cNvPicPr preferRelativeResize="0"/>
          <p:nvPr/>
        </p:nvPicPr>
        <p:blipFill>
          <a:blip r:embed="rId3">
            <a:alphaModFix/>
          </a:blip>
          <a:stretch>
            <a:fillRect/>
          </a:stretch>
        </p:blipFill>
        <p:spPr>
          <a:xfrm>
            <a:off x="2719388" y="958000"/>
            <a:ext cx="3705225" cy="37052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1(a): Classifying a few noiseless patterns</a:t>
            </a:r>
            <a:endParaRPr/>
          </a:p>
        </p:txBody>
      </p:sp>
      <p:sp>
        <p:nvSpPr>
          <p:cNvPr id="87" name="Google Shape;87;p17"/>
          <p:cNvSpPr txBox="1">
            <a:spLocks noGrp="1"/>
          </p:cNvSpPr>
          <p:nvPr>
            <p:ph type="body" idx="1"/>
          </p:nvPr>
        </p:nvSpPr>
        <p:spPr>
          <a:xfrm>
            <a:off x="235550" y="845675"/>
            <a:ext cx="534229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sz="1700" dirty="0">
                <a:latin typeface="Courier New"/>
                <a:ea typeface="Courier New"/>
                <a:cs typeface="Courier New"/>
                <a:sym typeface="Courier New"/>
              </a:rPr>
              <a:t>x=task1[0]</a:t>
            </a:r>
            <a:endParaRPr sz="1700"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sz="1700"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700" dirty="0">
                <a:latin typeface="Courier New"/>
                <a:ea typeface="Courier New"/>
                <a:cs typeface="Courier New"/>
                <a:sym typeface="Courier New"/>
              </a:rPr>
              <a:t>def rotate(x):</a:t>
            </a:r>
            <a:endParaRPr sz="1700"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700" dirty="0">
                <a:latin typeface="Courier New"/>
                <a:ea typeface="Courier New"/>
                <a:cs typeface="Courier New"/>
                <a:sym typeface="Courier New"/>
              </a:rPr>
              <a:t>    rotations = []</a:t>
            </a:r>
            <a:endParaRPr sz="1700"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700" dirty="0">
                <a:latin typeface="Courier New"/>
                <a:ea typeface="Courier New"/>
                <a:cs typeface="Courier New"/>
                <a:sym typeface="Courier New"/>
              </a:rPr>
              <a:t>    for </a:t>
            </a:r>
            <a:r>
              <a:rPr lang="en" sz="1700" dirty="0" err="1">
                <a:latin typeface="Courier New"/>
                <a:ea typeface="Courier New"/>
                <a:cs typeface="Courier New"/>
                <a:sym typeface="Courier New"/>
              </a:rPr>
              <a:t>i</a:t>
            </a:r>
            <a:r>
              <a:rPr lang="en" sz="1700" dirty="0">
                <a:latin typeface="Courier New"/>
                <a:ea typeface="Courier New"/>
                <a:cs typeface="Courier New"/>
                <a:sym typeface="Courier New"/>
              </a:rPr>
              <a:t> in range(4):</a:t>
            </a:r>
            <a:endParaRPr sz="1700"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700" dirty="0">
                <a:latin typeface="Courier New"/>
                <a:ea typeface="Courier New"/>
                <a:cs typeface="Courier New"/>
                <a:sym typeface="Courier New"/>
              </a:rPr>
              <a:t>        x2 = np.rot90(</a:t>
            </a:r>
            <a:r>
              <a:rPr lang="en" sz="1700" dirty="0" err="1">
                <a:latin typeface="Courier New"/>
                <a:ea typeface="Courier New"/>
                <a:cs typeface="Courier New"/>
                <a:sym typeface="Courier New"/>
              </a:rPr>
              <a:t>x,k</a:t>
            </a:r>
            <a:r>
              <a:rPr lang="en" sz="1700" dirty="0">
                <a:latin typeface="Courier New"/>
                <a:ea typeface="Courier New"/>
                <a:cs typeface="Courier New"/>
                <a:sym typeface="Courier New"/>
              </a:rPr>
              <a:t>=</a:t>
            </a:r>
            <a:r>
              <a:rPr lang="en" sz="1700" dirty="0" err="1">
                <a:latin typeface="Courier New"/>
                <a:ea typeface="Courier New"/>
                <a:cs typeface="Courier New"/>
                <a:sym typeface="Courier New"/>
              </a:rPr>
              <a:t>i,axes</a:t>
            </a:r>
            <a:r>
              <a:rPr lang="en" sz="1700" dirty="0">
                <a:latin typeface="Courier New"/>
                <a:ea typeface="Courier New"/>
                <a:cs typeface="Courier New"/>
                <a:sym typeface="Courier New"/>
              </a:rPr>
              <a:t>=(1,0))</a:t>
            </a:r>
            <a:endParaRPr sz="1700"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700" dirty="0">
                <a:latin typeface="Courier New"/>
                <a:ea typeface="Courier New"/>
                <a:cs typeface="Courier New"/>
                <a:sym typeface="Courier New"/>
              </a:rPr>
              <a:t>        </a:t>
            </a:r>
            <a:r>
              <a:rPr lang="en" sz="1700" dirty="0" err="1">
                <a:latin typeface="Courier New"/>
                <a:ea typeface="Courier New"/>
                <a:cs typeface="Courier New"/>
                <a:sym typeface="Courier New"/>
              </a:rPr>
              <a:t>rotations.append</a:t>
            </a:r>
            <a:r>
              <a:rPr lang="en" sz="1700" dirty="0">
                <a:latin typeface="Courier New"/>
                <a:ea typeface="Courier New"/>
                <a:cs typeface="Courier New"/>
                <a:sym typeface="Courier New"/>
              </a:rPr>
              <a:t>(x2)</a:t>
            </a:r>
            <a:endParaRPr sz="1700"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700" dirty="0">
                <a:latin typeface="Courier New"/>
                <a:ea typeface="Courier New"/>
                <a:cs typeface="Courier New"/>
                <a:sym typeface="Courier New"/>
              </a:rPr>
              <a:t>    rotations = </a:t>
            </a:r>
            <a:r>
              <a:rPr lang="en" sz="1700" dirty="0" err="1">
                <a:latin typeface="Courier New"/>
                <a:ea typeface="Courier New"/>
                <a:cs typeface="Courier New"/>
                <a:sym typeface="Courier New"/>
              </a:rPr>
              <a:t>np.array</a:t>
            </a:r>
            <a:r>
              <a:rPr lang="en" sz="1700" dirty="0">
                <a:latin typeface="Courier New"/>
                <a:ea typeface="Courier New"/>
                <a:cs typeface="Courier New"/>
                <a:sym typeface="Courier New"/>
              </a:rPr>
              <a:t>(rotations)</a:t>
            </a:r>
            <a:endParaRPr sz="1700" dirty="0">
              <a:latin typeface="Courier New"/>
              <a:ea typeface="Courier New"/>
              <a:cs typeface="Courier New"/>
              <a:sym typeface="Courier New"/>
            </a:endParaRPr>
          </a:p>
          <a:p>
            <a:pPr marL="0" lvl="0" indent="0" algn="l" rtl="0">
              <a:spcBef>
                <a:spcPts val="0"/>
              </a:spcBef>
              <a:spcAft>
                <a:spcPts val="0"/>
              </a:spcAft>
              <a:buNone/>
            </a:pPr>
            <a:r>
              <a:rPr lang="en" sz="1700" dirty="0">
                <a:latin typeface="Courier New"/>
                <a:ea typeface="Courier New"/>
                <a:cs typeface="Courier New"/>
                <a:sym typeface="Courier New"/>
              </a:rPr>
              <a:t>    return rotations</a:t>
            </a:r>
            <a:endParaRPr sz="1700" dirty="0">
              <a:latin typeface="Courier New"/>
              <a:ea typeface="Courier New"/>
              <a:cs typeface="Courier New"/>
              <a:sym typeface="Courier New"/>
            </a:endParaRPr>
          </a:p>
        </p:txBody>
      </p:sp>
      <p:sp>
        <p:nvSpPr>
          <p:cNvPr id="88" name="Google Shape;88;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a:t>
            </a:fld>
            <a:endParaRPr/>
          </a:p>
        </p:txBody>
      </p:sp>
      <p:sp>
        <p:nvSpPr>
          <p:cNvPr id="89" name="Google Shape;89;p17"/>
          <p:cNvSpPr txBox="1">
            <a:spLocks noGrp="1"/>
          </p:cNvSpPr>
          <p:nvPr>
            <p:ph type="body" idx="1"/>
          </p:nvPr>
        </p:nvSpPr>
        <p:spPr>
          <a:xfrm>
            <a:off x="5485250" y="845675"/>
            <a:ext cx="35361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Define a function which returns all 4 rotations of an input pattern</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60"/>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6(c): Scaling up with sparse data format</a:t>
            </a:r>
            <a:endParaRPr/>
          </a:p>
        </p:txBody>
      </p:sp>
      <p:sp>
        <p:nvSpPr>
          <p:cNvPr id="468" name="Google Shape;468;p6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50</a:t>
            </a:fld>
            <a:endParaRPr/>
          </a:p>
        </p:txBody>
      </p:sp>
      <p:sp>
        <p:nvSpPr>
          <p:cNvPr id="469" name="Google Shape;469;p60"/>
          <p:cNvSpPr txBox="1">
            <a:spLocks noGrp="1"/>
          </p:cNvSpPr>
          <p:nvPr>
            <p:ph type="body" idx="1"/>
          </p:nvPr>
        </p:nvSpPr>
        <p:spPr>
          <a:xfrm>
            <a:off x="235550" y="845675"/>
            <a:ext cx="5308200" cy="37233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688"/>
              <a:buNone/>
            </a:pPr>
            <a:r>
              <a:rPr lang="en" sz="1600">
                <a:latin typeface="Courier New"/>
                <a:ea typeface="Courier New"/>
                <a:cs typeface="Courier New"/>
                <a:sym typeface="Courier New"/>
              </a:rPr>
              <a:t>images=np.zeros((65535,625))</a:t>
            </a:r>
            <a:endParaRPr sz="1600">
              <a:latin typeface="Courier New"/>
              <a:ea typeface="Courier New"/>
              <a:cs typeface="Courier New"/>
              <a:sym typeface="Courier New"/>
            </a:endParaRPr>
          </a:p>
          <a:p>
            <a:pPr marL="0" lvl="0" indent="0" algn="l" rtl="0">
              <a:lnSpc>
                <a:spcPct val="95000"/>
              </a:lnSpc>
              <a:spcBef>
                <a:spcPts val="0"/>
              </a:spcBef>
              <a:spcAft>
                <a:spcPts val="0"/>
              </a:spcAft>
              <a:buSzPts val="688"/>
              <a:buNone/>
            </a:pPr>
            <a:r>
              <a:rPr lang="en" sz="1600">
                <a:latin typeface="Courier New"/>
                <a:ea typeface="Courier New"/>
                <a:cs typeface="Courier New"/>
                <a:sym typeface="Courier New"/>
              </a:rPr>
              <a:t>for i in range(task6a.shape[0]):</a:t>
            </a:r>
            <a:endParaRPr sz="1600">
              <a:latin typeface="Courier New"/>
              <a:ea typeface="Courier New"/>
              <a:cs typeface="Courier New"/>
              <a:sym typeface="Courier New"/>
            </a:endParaRPr>
          </a:p>
          <a:p>
            <a:pPr marL="0" lvl="0" indent="0" algn="l" rtl="0">
              <a:lnSpc>
                <a:spcPct val="95000"/>
              </a:lnSpc>
              <a:spcBef>
                <a:spcPts val="0"/>
              </a:spcBef>
              <a:spcAft>
                <a:spcPts val="0"/>
              </a:spcAft>
              <a:buSzPts val="688"/>
              <a:buNone/>
            </a:pPr>
            <a:r>
              <a:rPr lang="en" sz="1600">
                <a:latin typeface="Courier New"/>
                <a:ea typeface="Courier New"/>
                <a:cs typeface="Courier New"/>
                <a:sym typeface="Courier New"/>
              </a:rPr>
              <a:t>    x,y=task6a[i],task6b[i]</a:t>
            </a:r>
            <a:endParaRPr sz="1600">
              <a:latin typeface="Courier New"/>
              <a:ea typeface="Courier New"/>
              <a:cs typeface="Courier New"/>
              <a:sym typeface="Courier New"/>
            </a:endParaRPr>
          </a:p>
          <a:p>
            <a:pPr marL="0" lvl="0" indent="0" algn="l" rtl="0">
              <a:lnSpc>
                <a:spcPct val="95000"/>
              </a:lnSpc>
              <a:spcBef>
                <a:spcPts val="0"/>
              </a:spcBef>
              <a:spcAft>
                <a:spcPts val="0"/>
              </a:spcAft>
              <a:buSzPts val="688"/>
              <a:buNone/>
            </a:pPr>
            <a:r>
              <a:rPr lang="en" sz="1600">
                <a:latin typeface="Courier New"/>
                <a:ea typeface="Courier New"/>
                <a:cs typeface="Courier New"/>
                <a:sym typeface="Courier New"/>
              </a:rPr>
              <a:t>    images[x,y]=1</a:t>
            </a:r>
            <a:endParaRPr sz="1600">
              <a:latin typeface="Courier New"/>
              <a:ea typeface="Courier New"/>
              <a:cs typeface="Courier New"/>
              <a:sym typeface="Courier New"/>
            </a:endParaRPr>
          </a:p>
          <a:p>
            <a:pPr marL="0" lvl="0" indent="0" algn="l" rtl="0">
              <a:lnSpc>
                <a:spcPct val="95000"/>
              </a:lnSpc>
              <a:spcBef>
                <a:spcPts val="0"/>
              </a:spcBef>
              <a:spcAft>
                <a:spcPts val="0"/>
              </a:spcAft>
              <a:buSzPts val="688"/>
              <a:buNone/>
            </a:pPr>
            <a:endParaRPr sz="1600">
              <a:latin typeface="Courier New"/>
              <a:ea typeface="Courier New"/>
              <a:cs typeface="Courier New"/>
              <a:sym typeface="Courier New"/>
            </a:endParaRPr>
          </a:p>
          <a:p>
            <a:pPr marL="0" lvl="0" indent="0" algn="l" rtl="0">
              <a:lnSpc>
                <a:spcPct val="95000"/>
              </a:lnSpc>
              <a:spcBef>
                <a:spcPts val="0"/>
              </a:spcBef>
              <a:spcAft>
                <a:spcPts val="0"/>
              </a:spcAft>
              <a:buSzPts val="688"/>
              <a:buNone/>
            </a:pPr>
            <a:endParaRPr sz="1600">
              <a:latin typeface="Courier New"/>
              <a:ea typeface="Courier New"/>
              <a:cs typeface="Courier New"/>
              <a:sym typeface="Courier New"/>
            </a:endParaRPr>
          </a:p>
          <a:p>
            <a:pPr marL="0" lvl="0" indent="0" algn="l" rtl="0">
              <a:lnSpc>
                <a:spcPct val="95000"/>
              </a:lnSpc>
              <a:spcBef>
                <a:spcPts val="0"/>
              </a:spcBef>
              <a:spcAft>
                <a:spcPts val="0"/>
              </a:spcAft>
              <a:buSzPts val="688"/>
              <a:buNone/>
            </a:pPr>
            <a:r>
              <a:rPr lang="en" sz="1600">
                <a:latin typeface="Courier New"/>
                <a:ea typeface="Courier New"/>
                <a:cs typeface="Courier New"/>
                <a:sym typeface="Courier New"/>
              </a:rPr>
              <a:t>n_clusters = 4</a:t>
            </a:r>
            <a:endParaRPr sz="1600">
              <a:latin typeface="Courier New"/>
              <a:ea typeface="Courier New"/>
              <a:cs typeface="Courier New"/>
              <a:sym typeface="Courier New"/>
            </a:endParaRPr>
          </a:p>
          <a:p>
            <a:pPr marL="0" lvl="0" indent="0" algn="l" rtl="0">
              <a:lnSpc>
                <a:spcPct val="95000"/>
              </a:lnSpc>
              <a:spcBef>
                <a:spcPts val="0"/>
              </a:spcBef>
              <a:spcAft>
                <a:spcPts val="0"/>
              </a:spcAft>
              <a:buSzPts val="688"/>
              <a:buNone/>
            </a:pPr>
            <a:r>
              <a:rPr lang="en" sz="1600">
                <a:latin typeface="Courier New"/>
                <a:ea typeface="Courier New"/>
                <a:cs typeface="Courier New"/>
                <a:sym typeface="Courier New"/>
              </a:rPr>
              <a:t>kmeans = KMeans(n_clusters=n_clusters, </a:t>
            </a:r>
            <a:endParaRPr sz="1600">
              <a:latin typeface="Courier New"/>
              <a:ea typeface="Courier New"/>
              <a:cs typeface="Courier New"/>
              <a:sym typeface="Courier New"/>
            </a:endParaRPr>
          </a:p>
          <a:p>
            <a:pPr marL="0" lvl="0" indent="457200" algn="l" rtl="0">
              <a:lnSpc>
                <a:spcPct val="95000"/>
              </a:lnSpc>
              <a:spcBef>
                <a:spcPts val="0"/>
              </a:spcBef>
              <a:spcAft>
                <a:spcPts val="0"/>
              </a:spcAft>
              <a:buSzPts val="688"/>
              <a:buNone/>
            </a:pPr>
            <a:r>
              <a:rPr lang="en" sz="1600">
                <a:latin typeface="Courier New"/>
                <a:ea typeface="Courier New"/>
                <a:cs typeface="Courier New"/>
                <a:sym typeface="Courier New"/>
              </a:rPr>
              <a:t>random_state=0,n_init=100).fit(images)</a:t>
            </a:r>
            <a:endParaRPr sz="1600">
              <a:latin typeface="Courier New"/>
              <a:ea typeface="Courier New"/>
              <a:cs typeface="Courier New"/>
              <a:sym typeface="Courier New"/>
            </a:endParaRPr>
          </a:p>
          <a:p>
            <a:pPr marL="0" lvl="0" indent="0" algn="l" rtl="0">
              <a:lnSpc>
                <a:spcPct val="95000"/>
              </a:lnSpc>
              <a:spcBef>
                <a:spcPts val="0"/>
              </a:spcBef>
              <a:spcAft>
                <a:spcPts val="0"/>
              </a:spcAft>
              <a:buSzPts val="688"/>
              <a:buNone/>
            </a:pPr>
            <a:r>
              <a:rPr lang="en" sz="1600">
                <a:latin typeface="Courier New"/>
                <a:ea typeface="Courier New"/>
                <a:cs typeface="Courier New"/>
                <a:sym typeface="Courier New"/>
              </a:rPr>
              <a:t>cluster_labels = kmeans.labels_</a:t>
            </a:r>
            <a:endParaRPr sz="1600">
              <a:latin typeface="Courier New"/>
              <a:ea typeface="Courier New"/>
              <a:cs typeface="Courier New"/>
              <a:sym typeface="Courier New"/>
            </a:endParaRPr>
          </a:p>
        </p:txBody>
      </p:sp>
      <p:sp>
        <p:nvSpPr>
          <p:cNvPr id="470" name="Google Shape;470;p60"/>
          <p:cNvSpPr txBox="1">
            <a:spLocks noGrp="1"/>
          </p:cNvSpPr>
          <p:nvPr>
            <p:ph type="body" idx="1"/>
          </p:nvPr>
        </p:nvSpPr>
        <p:spPr>
          <a:xfrm>
            <a:off x="5543750" y="845675"/>
            <a:ext cx="34773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Form design matrix by mapping the values in vectors a and b to their respective pattern and position</a:t>
            </a:r>
            <a:endParaRPr sz="1700"/>
          </a:p>
          <a:p>
            <a:pPr marL="0" lvl="0" indent="0" algn="l" rtl="0">
              <a:spcBef>
                <a:spcPts val="0"/>
              </a:spcBef>
              <a:spcAft>
                <a:spcPts val="0"/>
              </a:spcAft>
              <a:buNone/>
            </a:pPr>
            <a:endParaRPr sz="800"/>
          </a:p>
          <a:p>
            <a:pPr marL="0" lvl="0" indent="0" algn="l" rtl="0">
              <a:spcBef>
                <a:spcPts val="0"/>
              </a:spcBef>
              <a:spcAft>
                <a:spcPts val="0"/>
              </a:spcAft>
              <a:buNone/>
            </a:pPr>
            <a:r>
              <a:rPr lang="en"/>
              <a:t>Cluster patterns into 4 groups based on their orientation class using KMeans algorithm</a:t>
            </a:r>
            <a:endParaRPr/>
          </a:p>
        </p:txBody>
      </p:sp>
      <p:sp>
        <p:nvSpPr>
          <p:cNvPr id="471" name="Google Shape;471;p60"/>
          <p:cNvSpPr/>
          <p:nvPr/>
        </p:nvSpPr>
        <p:spPr>
          <a:xfrm>
            <a:off x="131550" y="845675"/>
            <a:ext cx="8880900" cy="13461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
        <p:nvSpPr>
          <p:cNvPr id="472" name="Google Shape;472;p60"/>
          <p:cNvSpPr/>
          <p:nvPr/>
        </p:nvSpPr>
        <p:spPr>
          <a:xfrm>
            <a:off x="131550" y="2191775"/>
            <a:ext cx="8880900" cy="15042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72"/>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47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61"/>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6(c): Scaling up with sparse data format</a:t>
            </a:r>
            <a:endParaRPr/>
          </a:p>
        </p:txBody>
      </p:sp>
      <p:sp>
        <p:nvSpPr>
          <p:cNvPr id="478" name="Google Shape;478;p61"/>
          <p:cNvSpPr/>
          <p:nvPr/>
        </p:nvSpPr>
        <p:spPr>
          <a:xfrm>
            <a:off x="131550" y="2415875"/>
            <a:ext cx="8880900" cy="21531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
        <p:nvSpPr>
          <p:cNvPr id="479" name="Google Shape;479;p6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51</a:t>
            </a:fld>
            <a:endParaRPr/>
          </a:p>
        </p:txBody>
      </p:sp>
      <p:sp>
        <p:nvSpPr>
          <p:cNvPr id="480" name="Google Shape;480;p61"/>
          <p:cNvSpPr txBox="1">
            <a:spLocks noGrp="1"/>
          </p:cNvSpPr>
          <p:nvPr>
            <p:ph type="body" idx="1"/>
          </p:nvPr>
        </p:nvSpPr>
        <p:spPr>
          <a:xfrm>
            <a:off x="235550" y="845675"/>
            <a:ext cx="5249700" cy="37233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688"/>
              <a:buNone/>
            </a:pPr>
            <a:r>
              <a:rPr lang="en" sz="1837">
                <a:latin typeface="Courier New"/>
                <a:ea typeface="Courier New"/>
                <a:cs typeface="Courier New"/>
                <a:sym typeface="Courier New"/>
              </a:rPr>
              <a:t>f,ax = plt.subplots(1,4)</a:t>
            </a:r>
            <a:endParaRPr sz="1837">
              <a:latin typeface="Courier New"/>
              <a:ea typeface="Courier New"/>
              <a:cs typeface="Courier New"/>
              <a:sym typeface="Courier New"/>
            </a:endParaRPr>
          </a:p>
          <a:p>
            <a:pPr marL="0" lvl="0" indent="0" algn="l" rtl="0">
              <a:lnSpc>
                <a:spcPct val="95000"/>
              </a:lnSpc>
              <a:spcBef>
                <a:spcPts val="0"/>
              </a:spcBef>
              <a:spcAft>
                <a:spcPts val="0"/>
              </a:spcAft>
              <a:buSzPts val="688"/>
              <a:buNone/>
            </a:pPr>
            <a:r>
              <a:rPr lang="en" sz="1837">
                <a:latin typeface="Courier New"/>
                <a:ea typeface="Courier New"/>
                <a:cs typeface="Courier New"/>
                <a:sym typeface="Courier New"/>
              </a:rPr>
              <a:t>groups=[[],[],[],[]]</a:t>
            </a:r>
            <a:endParaRPr sz="1837">
              <a:latin typeface="Courier New"/>
              <a:ea typeface="Courier New"/>
              <a:cs typeface="Courier New"/>
              <a:sym typeface="Courier New"/>
            </a:endParaRPr>
          </a:p>
          <a:p>
            <a:pPr marL="0" lvl="0" indent="0" algn="l" rtl="0">
              <a:lnSpc>
                <a:spcPct val="95000"/>
              </a:lnSpc>
              <a:spcBef>
                <a:spcPts val="0"/>
              </a:spcBef>
              <a:spcAft>
                <a:spcPts val="0"/>
              </a:spcAft>
              <a:buSzPts val="688"/>
              <a:buNone/>
            </a:pPr>
            <a:r>
              <a:rPr lang="en" sz="1837">
                <a:latin typeface="Courier New"/>
                <a:ea typeface="Courier New"/>
                <a:cs typeface="Courier New"/>
                <a:sym typeface="Courier New"/>
              </a:rPr>
              <a:t>for i in range(65535):</a:t>
            </a:r>
            <a:endParaRPr sz="1837">
              <a:latin typeface="Courier New"/>
              <a:ea typeface="Courier New"/>
              <a:cs typeface="Courier New"/>
              <a:sym typeface="Courier New"/>
            </a:endParaRPr>
          </a:p>
          <a:p>
            <a:pPr marL="0" lvl="0" indent="0" algn="l" rtl="0">
              <a:lnSpc>
                <a:spcPct val="95000"/>
              </a:lnSpc>
              <a:spcBef>
                <a:spcPts val="0"/>
              </a:spcBef>
              <a:spcAft>
                <a:spcPts val="0"/>
              </a:spcAft>
              <a:buSzPts val="688"/>
              <a:buNone/>
            </a:pPr>
            <a:r>
              <a:rPr lang="en" sz="1837">
                <a:latin typeface="Courier New"/>
                <a:ea typeface="Courier New"/>
                <a:cs typeface="Courier New"/>
                <a:sym typeface="Courier New"/>
              </a:rPr>
              <a:t>    group = cluster_labels[i]</a:t>
            </a:r>
            <a:endParaRPr sz="1837">
              <a:latin typeface="Courier New"/>
              <a:ea typeface="Courier New"/>
              <a:cs typeface="Courier New"/>
              <a:sym typeface="Courier New"/>
            </a:endParaRPr>
          </a:p>
          <a:p>
            <a:pPr marL="0" lvl="0" indent="0" algn="l" rtl="0">
              <a:lnSpc>
                <a:spcPct val="95000"/>
              </a:lnSpc>
              <a:spcBef>
                <a:spcPts val="0"/>
              </a:spcBef>
              <a:spcAft>
                <a:spcPts val="0"/>
              </a:spcAft>
              <a:buSzPts val="688"/>
              <a:buNone/>
            </a:pPr>
            <a:r>
              <a:rPr lang="en" sz="1837">
                <a:latin typeface="Courier New"/>
                <a:ea typeface="Courier New"/>
                <a:cs typeface="Courier New"/>
                <a:sym typeface="Courier New"/>
              </a:rPr>
              <a:t>    groups[group].append(images[i])</a:t>
            </a:r>
            <a:endParaRPr sz="1837">
              <a:latin typeface="Courier New"/>
              <a:ea typeface="Courier New"/>
              <a:cs typeface="Courier New"/>
              <a:sym typeface="Courier New"/>
            </a:endParaRPr>
          </a:p>
          <a:p>
            <a:pPr marL="0" lvl="0" indent="0" algn="l" rtl="0">
              <a:lnSpc>
                <a:spcPct val="95000"/>
              </a:lnSpc>
              <a:spcBef>
                <a:spcPts val="0"/>
              </a:spcBef>
              <a:spcAft>
                <a:spcPts val="0"/>
              </a:spcAft>
              <a:buSzPts val="688"/>
              <a:buNone/>
            </a:pPr>
            <a:endParaRPr sz="1837">
              <a:latin typeface="Courier New"/>
              <a:ea typeface="Courier New"/>
              <a:cs typeface="Courier New"/>
              <a:sym typeface="Courier New"/>
            </a:endParaRPr>
          </a:p>
          <a:p>
            <a:pPr marL="0" lvl="0" indent="0" algn="l" rtl="0">
              <a:lnSpc>
                <a:spcPct val="95000"/>
              </a:lnSpc>
              <a:spcBef>
                <a:spcPts val="0"/>
              </a:spcBef>
              <a:spcAft>
                <a:spcPts val="0"/>
              </a:spcAft>
              <a:buSzPts val="688"/>
              <a:buNone/>
            </a:pPr>
            <a:r>
              <a:rPr lang="en" sz="1837">
                <a:latin typeface="Courier New"/>
                <a:ea typeface="Courier New"/>
                <a:cs typeface="Courier New"/>
                <a:sym typeface="Courier New"/>
              </a:rPr>
              <a:t>for i in range(4):</a:t>
            </a:r>
            <a:endParaRPr sz="1837">
              <a:latin typeface="Courier New"/>
              <a:ea typeface="Courier New"/>
              <a:cs typeface="Courier New"/>
              <a:sym typeface="Courier New"/>
            </a:endParaRPr>
          </a:p>
          <a:p>
            <a:pPr marL="0" lvl="0" indent="0" algn="l" rtl="0">
              <a:lnSpc>
                <a:spcPct val="95000"/>
              </a:lnSpc>
              <a:spcBef>
                <a:spcPts val="0"/>
              </a:spcBef>
              <a:spcAft>
                <a:spcPts val="0"/>
              </a:spcAft>
              <a:buSzPts val="688"/>
              <a:buNone/>
            </a:pPr>
            <a:r>
              <a:rPr lang="en" sz="1837">
                <a:latin typeface="Courier New"/>
                <a:ea typeface="Courier New"/>
                <a:cs typeface="Courier New"/>
                <a:sym typeface="Courier New"/>
              </a:rPr>
              <a:t>    group = groups[i]</a:t>
            </a:r>
            <a:endParaRPr sz="1837">
              <a:latin typeface="Courier New"/>
              <a:ea typeface="Courier New"/>
              <a:cs typeface="Courier New"/>
              <a:sym typeface="Courier New"/>
            </a:endParaRPr>
          </a:p>
          <a:p>
            <a:pPr marL="0" lvl="0" indent="0" algn="l" rtl="0">
              <a:lnSpc>
                <a:spcPct val="95000"/>
              </a:lnSpc>
              <a:spcBef>
                <a:spcPts val="0"/>
              </a:spcBef>
              <a:spcAft>
                <a:spcPts val="0"/>
              </a:spcAft>
              <a:buSzPts val="688"/>
              <a:buNone/>
            </a:pPr>
            <a:r>
              <a:rPr lang="en" sz="1837">
                <a:latin typeface="Courier New"/>
                <a:ea typeface="Courier New"/>
                <a:cs typeface="Courier New"/>
                <a:sym typeface="Courier New"/>
              </a:rPr>
              <a:t>    img = np.mean(np.array(group), </a:t>
            </a:r>
            <a:endParaRPr sz="1837">
              <a:latin typeface="Courier New"/>
              <a:ea typeface="Courier New"/>
              <a:cs typeface="Courier New"/>
              <a:sym typeface="Courier New"/>
            </a:endParaRPr>
          </a:p>
          <a:p>
            <a:pPr marL="457200" lvl="0" indent="457200" algn="l" rtl="0">
              <a:lnSpc>
                <a:spcPct val="95000"/>
              </a:lnSpc>
              <a:spcBef>
                <a:spcPts val="0"/>
              </a:spcBef>
              <a:spcAft>
                <a:spcPts val="0"/>
              </a:spcAft>
              <a:buSzPts val="688"/>
              <a:buNone/>
            </a:pPr>
            <a:r>
              <a:rPr lang="en" sz="1837">
                <a:latin typeface="Courier New"/>
                <a:ea typeface="Courier New"/>
                <a:cs typeface="Courier New"/>
                <a:sym typeface="Courier New"/>
              </a:rPr>
              <a:t>axis=0).reshape(25,25)</a:t>
            </a:r>
            <a:endParaRPr sz="1837">
              <a:latin typeface="Courier New"/>
              <a:ea typeface="Courier New"/>
              <a:cs typeface="Courier New"/>
              <a:sym typeface="Courier New"/>
            </a:endParaRPr>
          </a:p>
          <a:p>
            <a:pPr marL="0" lvl="0" indent="0" algn="l" rtl="0">
              <a:lnSpc>
                <a:spcPct val="95000"/>
              </a:lnSpc>
              <a:spcBef>
                <a:spcPts val="0"/>
              </a:spcBef>
              <a:spcAft>
                <a:spcPts val="0"/>
              </a:spcAft>
              <a:buSzPts val="688"/>
              <a:buNone/>
            </a:pPr>
            <a:r>
              <a:rPr lang="en" sz="1837">
                <a:latin typeface="Courier New"/>
                <a:ea typeface="Courier New"/>
                <a:cs typeface="Courier New"/>
                <a:sym typeface="Courier New"/>
              </a:rPr>
              <a:t>    ax[i].imshow(img)</a:t>
            </a:r>
            <a:endParaRPr sz="1837">
              <a:latin typeface="Courier New"/>
              <a:ea typeface="Courier New"/>
              <a:cs typeface="Courier New"/>
              <a:sym typeface="Courier New"/>
            </a:endParaRPr>
          </a:p>
          <a:p>
            <a:pPr marL="0" lvl="0" indent="0" algn="l" rtl="0">
              <a:lnSpc>
                <a:spcPct val="95000"/>
              </a:lnSpc>
              <a:spcBef>
                <a:spcPts val="0"/>
              </a:spcBef>
              <a:spcAft>
                <a:spcPts val="0"/>
              </a:spcAft>
              <a:buSzPts val="688"/>
              <a:buNone/>
            </a:pPr>
            <a:r>
              <a:rPr lang="en" sz="1837">
                <a:latin typeface="Courier New"/>
                <a:ea typeface="Courier New"/>
                <a:cs typeface="Courier New"/>
                <a:sym typeface="Courier New"/>
              </a:rPr>
              <a:t>    ax[i].set_xticks([])</a:t>
            </a:r>
            <a:endParaRPr sz="1837">
              <a:latin typeface="Courier New"/>
              <a:ea typeface="Courier New"/>
              <a:cs typeface="Courier New"/>
              <a:sym typeface="Courier New"/>
            </a:endParaRPr>
          </a:p>
          <a:p>
            <a:pPr marL="0" lvl="0" indent="0" algn="l" rtl="0">
              <a:lnSpc>
                <a:spcPct val="95000"/>
              </a:lnSpc>
              <a:spcBef>
                <a:spcPts val="0"/>
              </a:spcBef>
              <a:spcAft>
                <a:spcPts val="0"/>
              </a:spcAft>
              <a:buSzPts val="688"/>
              <a:buNone/>
            </a:pPr>
            <a:r>
              <a:rPr lang="en" sz="1837">
                <a:latin typeface="Courier New"/>
                <a:ea typeface="Courier New"/>
                <a:cs typeface="Courier New"/>
                <a:sym typeface="Courier New"/>
              </a:rPr>
              <a:t>    ax[i].set_yticks([])</a:t>
            </a:r>
            <a:endParaRPr sz="1837">
              <a:latin typeface="Courier New"/>
              <a:ea typeface="Courier New"/>
              <a:cs typeface="Courier New"/>
              <a:sym typeface="Courier New"/>
            </a:endParaRPr>
          </a:p>
        </p:txBody>
      </p:sp>
      <p:sp>
        <p:nvSpPr>
          <p:cNvPr id="481" name="Google Shape;481;p61"/>
          <p:cNvSpPr txBox="1">
            <a:spLocks noGrp="1"/>
          </p:cNvSpPr>
          <p:nvPr>
            <p:ph type="body" idx="1"/>
          </p:nvPr>
        </p:nvSpPr>
        <p:spPr>
          <a:xfrm>
            <a:off x="5485050" y="845675"/>
            <a:ext cx="35361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Assign images to their cluster group based on their labels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Take the average of pixels of each pattern in the orientation class, produce an image for each group</a:t>
            </a:r>
            <a:endParaRPr/>
          </a:p>
        </p:txBody>
      </p:sp>
      <p:sp>
        <p:nvSpPr>
          <p:cNvPr id="482" name="Google Shape;482;p61"/>
          <p:cNvSpPr/>
          <p:nvPr/>
        </p:nvSpPr>
        <p:spPr>
          <a:xfrm>
            <a:off x="131550" y="807875"/>
            <a:ext cx="8880900" cy="16080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78"/>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48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62"/>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6(c): Scaling up with sparse data format</a:t>
            </a:r>
            <a:endParaRPr/>
          </a:p>
        </p:txBody>
      </p:sp>
      <p:sp>
        <p:nvSpPr>
          <p:cNvPr id="488" name="Google Shape;488;p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52</a:t>
            </a:fld>
            <a:endParaRPr/>
          </a:p>
        </p:txBody>
      </p:sp>
      <p:pic>
        <p:nvPicPr>
          <p:cNvPr id="489" name="Google Shape;489;p62"/>
          <p:cNvPicPr preferRelativeResize="0"/>
          <p:nvPr/>
        </p:nvPicPr>
        <p:blipFill>
          <a:blip r:embed="rId3">
            <a:alphaModFix/>
          </a:blip>
          <a:stretch>
            <a:fillRect/>
          </a:stretch>
        </p:blipFill>
        <p:spPr>
          <a:xfrm>
            <a:off x="191038" y="1493488"/>
            <a:ext cx="8761925" cy="2156525"/>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63"/>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7: Sharing data amongst orientations</a:t>
            </a:r>
            <a:endParaRPr/>
          </a:p>
        </p:txBody>
      </p:sp>
      <p:sp>
        <p:nvSpPr>
          <p:cNvPr id="495" name="Google Shape;495;p63"/>
          <p:cNvSpPr txBox="1">
            <a:spLocks noGrp="1"/>
          </p:cNvSpPr>
          <p:nvPr>
            <p:ph type="body" idx="1"/>
          </p:nvPr>
        </p:nvSpPr>
        <p:spPr>
          <a:xfrm>
            <a:off x="235550" y="845675"/>
            <a:ext cx="85494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b="1"/>
              <a:t>Problem statement:</a:t>
            </a:r>
            <a:endParaRPr b="1"/>
          </a:p>
          <a:p>
            <a:pPr marL="0" lvl="0" indent="0" algn="l" rtl="0">
              <a:spcBef>
                <a:spcPts val="1200"/>
              </a:spcBef>
              <a:spcAft>
                <a:spcPts val="0"/>
              </a:spcAft>
              <a:buNone/>
            </a:pPr>
            <a:r>
              <a:rPr lang="en"/>
              <a:t>We are given design matrix </a:t>
            </a:r>
            <a:r>
              <a:rPr lang="en">
                <a:latin typeface="Courier New"/>
                <a:ea typeface="Courier New"/>
                <a:cs typeface="Courier New"/>
                <a:sym typeface="Courier New"/>
              </a:rPr>
              <a:t>task7</a:t>
            </a:r>
            <a:r>
              <a:rPr lang="en"/>
              <a:t>, which contains 100,000 patterns, each being a flattened 25x25 pixel image. We are tasked to</a:t>
            </a:r>
            <a:endParaRPr/>
          </a:p>
          <a:p>
            <a:pPr marL="457200" lvl="0" indent="-342900" algn="l" rtl="0">
              <a:spcBef>
                <a:spcPts val="1200"/>
              </a:spcBef>
              <a:spcAft>
                <a:spcPts val="0"/>
              </a:spcAft>
              <a:buSzPts val="1800"/>
              <a:buChar char="●"/>
            </a:pPr>
            <a:r>
              <a:rPr lang="en"/>
              <a:t>render our reconstruction of the 2D master image.</a:t>
            </a:r>
            <a:endParaRPr/>
          </a:p>
          <a:p>
            <a:pPr marL="0" lvl="0" indent="0" algn="l" rtl="0">
              <a:spcBef>
                <a:spcPts val="1200"/>
              </a:spcBef>
              <a:spcAft>
                <a:spcPts val="1200"/>
              </a:spcAft>
              <a:buNone/>
            </a:pPr>
            <a:endParaRPr/>
          </a:p>
        </p:txBody>
      </p:sp>
      <p:sp>
        <p:nvSpPr>
          <p:cNvPr id="496" name="Google Shape;496;p6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53</a:t>
            </a:fld>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64"/>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7(a): Sharing data amongst orientations</a:t>
            </a:r>
            <a:endParaRPr/>
          </a:p>
        </p:txBody>
      </p:sp>
      <p:sp>
        <p:nvSpPr>
          <p:cNvPr id="502" name="Google Shape;502;p6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54</a:t>
            </a:fld>
            <a:endParaRPr/>
          </a:p>
        </p:txBody>
      </p:sp>
      <p:sp>
        <p:nvSpPr>
          <p:cNvPr id="503" name="Google Shape;503;p64"/>
          <p:cNvSpPr txBox="1">
            <a:spLocks noGrp="1"/>
          </p:cNvSpPr>
          <p:nvPr>
            <p:ph type="body" idx="1"/>
          </p:nvPr>
        </p:nvSpPr>
        <p:spPr>
          <a:xfrm>
            <a:off x="235550" y="845675"/>
            <a:ext cx="52497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a:latin typeface="Courier New"/>
                <a:ea typeface="Courier New"/>
                <a:cs typeface="Courier New"/>
                <a:sym typeface="Courier New"/>
              </a:rPr>
              <a:t>images=np.zeros((100000,625))</a:t>
            </a:r>
            <a:endParaRPr>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a:latin typeface="Courier New"/>
                <a:ea typeface="Courier New"/>
                <a:cs typeface="Courier New"/>
                <a:sym typeface="Courier New"/>
              </a:rPr>
              <a:t>for i in range(task7a.shape[0]):</a:t>
            </a:r>
            <a:endParaRPr>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a:latin typeface="Courier New"/>
                <a:ea typeface="Courier New"/>
                <a:cs typeface="Courier New"/>
                <a:sym typeface="Courier New"/>
              </a:rPr>
              <a:t>    x,y=task7a[i],task7b[i]</a:t>
            </a:r>
            <a:endParaRPr>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a:latin typeface="Courier New"/>
                <a:ea typeface="Courier New"/>
                <a:cs typeface="Courier New"/>
                <a:sym typeface="Courier New"/>
              </a:rPr>
              <a:t>    images[x,y]=1</a:t>
            </a:r>
            <a:endParaRPr>
              <a:latin typeface="Courier New"/>
              <a:ea typeface="Courier New"/>
              <a:cs typeface="Courier New"/>
              <a:sym typeface="Courier New"/>
            </a:endParaRPr>
          </a:p>
        </p:txBody>
      </p:sp>
      <p:sp>
        <p:nvSpPr>
          <p:cNvPr id="504" name="Google Shape;504;p64"/>
          <p:cNvSpPr txBox="1">
            <a:spLocks noGrp="1"/>
          </p:cNvSpPr>
          <p:nvPr>
            <p:ph type="body" idx="1"/>
          </p:nvPr>
        </p:nvSpPr>
        <p:spPr>
          <a:xfrm>
            <a:off x="5485050" y="845675"/>
            <a:ext cx="35361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Use vectors provided to create design matrix of 100,000 flattened 25x25 images</a:t>
            </a:r>
            <a:endParaRPr/>
          </a:p>
          <a:p>
            <a:pPr marL="0" lvl="0" indent="0" algn="l" rtl="0">
              <a:spcBef>
                <a:spcPts val="0"/>
              </a:spcBef>
              <a:spcAft>
                <a:spcPts val="0"/>
              </a:spcAft>
              <a:buNone/>
            </a:pPr>
            <a:endParaRPr/>
          </a:p>
          <a:p>
            <a:pPr marL="0" lvl="0" indent="0" algn="l" rtl="0">
              <a:spcBef>
                <a:spcPts val="0"/>
              </a:spcBef>
              <a:spcAft>
                <a:spcPts val="0"/>
              </a:spcAft>
              <a:buNone/>
            </a:pPr>
            <a:r>
              <a:rPr lang="en"/>
              <a:t>Then use KMeans algorithm to cluster the datasets into 4 groups similar to before</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65"/>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7(a): Sharing data amongst orientations</a:t>
            </a:r>
            <a:endParaRPr/>
          </a:p>
        </p:txBody>
      </p:sp>
      <p:sp>
        <p:nvSpPr>
          <p:cNvPr id="510" name="Google Shape;510;p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55</a:t>
            </a:fld>
            <a:endParaRPr/>
          </a:p>
        </p:txBody>
      </p:sp>
      <p:pic>
        <p:nvPicPr>
          <p:cNvPr id="511" name="Google Shape;511;p65"/>
          <p:cNvPicPr preferRelativeResize="0"/>
          <p:nvPr/>
        </p:nvPicPr>
        <p:blipFill>
          <a:blip r:embed="rId3">
            <a:alphaModFix/>
          </a:blip>
          <a:stretch>
            <a:fillRect/>
          </a:stretch>
        </p:blipFill>
        <p:spPr>
          <a:xfrm>
            <a:off x="152400" y="1492738"/>
            <a:ext cx="8839201" cy="2158008"/>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sp>
        <p:nvSpPr>
          <p:cNvPr id="516" name="Google Shape;516;p66"/>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7(a): Sharing data amongst orientations</a:t>
            </a:r>
            <a:endParaRPr/>
          </a:p>
        </p:txBody>
      </p:sp>
      <p:sp>
        <p:nvSpPr>
          <p:cNvPr id="517" name="Google Shape;517;p6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56</a:t>
            </a:fld>
            <a:endParaRPr/>
          </a:p>
        </p:txBody>
      </p:sp>
      <p:sp>
        <p:nvSpPr>
          <p:cNvPr id="518" name="Google Shape;518;p66"/>
          <p:cNvSpPr txBox="1">
            <a:spLocks noGrp="1"/>
          </p:cNvSpPr>
          <p:nvPr>
            <p:ph type="body" idx="1"/>
          </p:nvPr>
        </p:nvSpPr>
        <p:spPr>
          <a:xfrm>
            <a:off x="235550" y="845675"/>
            <a:ext cx="5249700" cy="372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latin typeface="Courier New"/>
                <a:ea typeface="Courier New"/>
                <a:cs typeface="Courier New"/>
                <a:sym typeface="Courier New"/>
              </a:rPr>
              <a:t>new_images=np.zeros((400000,625))</a:t>
            </a:r>
            <a:endParaRPr sz="1700">
              <a:latin typeface="Courier New"/>
              <a:ea typeface="Courier New"/>
              <a:cs typeface="Courier New"/>
              <a:sym typeface="Courier New"/>
            </a:endParaRPr>
          </a:p>
          <a:p>
            <a:pPr marL="0" lvl="0" indent="0" algn="l" rtl="0">
              <a:spcBef>
                <a:spcPts val="0"/>
              </a:spcBef>
              <a:spcAft>
                <a:spcPts val="0"/>
              </a:spcAft>
              <a:buNone/>
            </a:pPr>
            <a:endParaRPr sz="1700">
              <a:latin typeface="Courier New"/>
              <a:ea typeface="Courier New"/>
              <a:cs typeface="Courier New"/>
              <a:sym typeface="Courier New"/>
            </a:endParaRPr>
          </a:p>
          <a:p>
            <a:pPr marL="0" lvl="0" indent="0" algn="l" rtl="0">
              <a:spcBef>
                <a:spcPts val="0"/>
              </a:spcBef>
              <a:spcAft>
                <a:spcPts val="0"/>
              </a:spcAft>
              <a:buNone/>
            </a:pPr>
            <a:r>
              <a:rPr lang="en" sz="1700">
                <a:latin typeface="Courier New"/>
                <a:ea typeface="Courier New"/>
                <a:cs typeface="Courier New"/>
                <a:sym typeface="Courier New"/>
              </a:rPr>
              <a:t>for i in range(0,400000,4):</a:t>
            </a:r>
            <a:endParaRPr sz="1700">
              <a:latin typeface="Courier New"/>
              <a:ea typeface="Courier New"/>
              <a:cs typeface="Courier New"/>
              <a:sym typeface="Courier New"/>
            </a:endParaRPr>
          </a:p>
          <a:p>
            <a:pPr marL="0" lvl="0" indent="0" algn="l" rtl="0">
              <a:spcBef>
                <a:spcPts val="0"/>
              </a:spcBef>
              <a:spcAft>
                <a:spcPts val="0"/>
              </a:spcAft>
              <a:buNone/>
            </a:pPr>
            <a:r>
              <a:rPr lang="en" sz="1700">
                <a:latin typeface="Courier New"/>
                <a:ea typeface="Courier New"/>
                <a:cs typeface="Courier New"/>
                <a:sym typeface="Courier New"/>
              </a:rPr>
              <a:t>    img = images[i//4].reshape(25,25)</a:t>
            </a:r>
            <a:endParaRPr sz="1700">
              <a:latin typeface="Courier New"/>
              <a:ea typeface="Courier New"/>
              <a:cs typeface="Courier New"/>
              <a:sym typeface="Courier New"/>
            </a:endParaRPr>
          </a:p>
          <a:p>
            <a:pPr marL="0" lvl="0" indent="0" algn="l" rtl="0">
              <a:spcBef>
                <a:spcPts val="0"/>
              </a:spcBef>
              <a:spcAft>
                <a:spcPts val="0"/>
              </a:spcAft>
              <a:buNone/>
            </a:pPr>
            <a:r>
              <a:rPr lang="en" sz="1700">
                <a:latin typeface="Courier New"/>
                <a:ea typeface="Courier New"/>
                <a:cs typeface="Courier New"/>
                <a:sym typeface="Courier New"/>
              </a:rPr>
              <a:t>    rots = rotate(img)</a:t>
            </a:r>
            <a:endParaRPr sz="1700">
              <a:latin typeface="Courier New"/>
              <a:ea typeface="Courier New"/>
              <a:cs typeface="Courier New"/>
              <a:sym typeface="Courier New"/>
            </a:endParaRPr>
          </a:p>
          <a:p>
            <a:pPr marL="0" lvl="0" indent="0" algn="l" rtl="0">
              <a:spcBef>
                <a:spcPts val="0"/>
              </a:spcBef>
              <a:spcAft>
                <a:spcPts val="0"/>
              </a:spcAft>
              <a:buNone/>
            </a:pPr>
            <a:r>
              <a:rPr lang="en" sz="1700">
                <a:latin typeface="Courier New"/>
                <a:ea typeface="Courier New"/>
                <a:cs typeface="Courier New"/>
                <a:sym typeface="Courier New"/>
              </a:rPr>
              <a:t>    new_images[i]=rots[0].flatten()</a:t>
            </a:r>
            <a:endParaRPr sz="1700">
              <a:latin typeface="Courier New"/>
              <a:ea typeface="Courier New"/>
              <a:cs typeface="Courier New"/>
              <a:sym typeface="Courier New"/>
            </a:endParaRPr>
          </a:p>
          <a:p>
            <a:pPr marL="0" lvl="0" indent="0" algn="l" rtl="0">
              <a:spcBef>
                <a:spcPts val="0"/>
              </a:spcBef>
              <a:spcAft>
                <a:spcPts val="0"/>
              </a:spcAft>
              <a:buNone/>
            </a:pPr>
            <a:r>
              <a:rPr lang="en" sz="1700">
                <a:latin typeface="Courier New"/>
                <a:ea typeface="Courier New"/>
                <a:cs typeface="Courier New"/>
                <a:sym typeface="Courier New"/>
              </a:rPr>
              <a:t>    new_images[i+1]=rots[1].flatten()</a:t>
            </a:r>
            <a:endParaRPr sz="1700">
              <a:latin typeface="Courier New"/>
              <a:ea typeface="Courier New"/>
              <a:cs typeface="Courier New"/>
              <a:sym typeface="Courier New"/>
            </a:endParaRPr>
          </a:p>
          <a:p>
            <a:pPr marL="0" lvl="0" indent="0" algn="l" rtl="0">
              <a:spcBef>
                <a:spcPts val="0"/>
              </a:spcBef>
              <a:spcAft>
                <a:spcPts val="0"/>
              </a:spcAft>
              <a:buNone/>
            </a:pPr>
            <a:r>
              <a:rPr lang="en" sz="1700">
                <a:latin typeface="Courier New"/>
                <a:ea typeface="Courier New"/>
                <a:cs typeface="Courier New"/>
                <a:sym typeface="Courier New"/>
              </a:rPr>
              <a:t>    new_images[i+2]=rots[2].flatten()</a:t>
            </a:r>
            <a:endParaRPr sz="1700">
              <a:latin typeface="Courier New"/>
              <a:ea typeface="Courier New"/>
              <a:cs typeface="Courier New"/>
              <a:sym typeface="Courier New"/>
            </a:endParaRPr>
          </a:p>
          <a:p>
            <a:pPr marL="0" lvl="0" indent="0" algn="l" rtl="0">
              <a:spcBef>
                <a:spcPts val="0"/>
              </a:spcBef>
              <a:spcAft>
                <a:spcPts val="0"/>
              </a:spcAft>
              <a:buNone/>
            </a:pPr>
            <a:r>
              <a:rPr lang="en" sz="1700">
                <a:latin typeface="Courier New"/>
                <a:ea typeface="Courier New"/>
                <a:cs typeface="Courier New"/>
                <a:sym typeface="Courier New"/>
              </a:rPr>
              <a:t>    new_images[i+3]=rots[3].flatten()</a:t>
            </a:r>
            <a:endParaRPr sz="1700">
              <a:latin typeface="Courier New"/>
              <a:ea typeface="Courier New"/>
              <a:cs typeface="Courier New"/>
              <a:sym typeface="Courier New"/>
            </a:endParaRPr>
          </a:p>
          <a:p>
            <a:pPr marL="0" lvl="0" indent="0" algn="l" rtl="0">
              <a:spcBef>
                <a:spcPts val="0"/>
              </a:spcBef>
              <a:spcAft>
                <a:spcPts val="0"/>
              </a:spcAft>
              <a:buNone/>
            </a:pPr>
            <a:endParaRPr sz="1700">
              <a:latin typeface="Courier New"/>
              <a:ea typeface="Courier New"/>
              <a:cs typeface="Courier New"/>
              <a:sym typeface="Courier New"/>
            </a:endParaRPr>
          </a:p>
          <a:p>
            <a:pPr marL="0" lvl="0" indent="0" algn="l" rtl="0">
              <a:spcBef>
                <a:spcPts val="0"/>
              </a:spcBef>
              <a:spcAft>
                <a:spcPts val="0"/>
              </a:spcAft>
              <a:buNone/>
            </a:pPr>
            <a:r>
              <a:rPr lang="en" sz="1700">
                <a:latin typeface="Courier New"/>
                <a:ea typeface="Courier New"/>
                <a:cs typeface="Courier New"/>
                <a:sym typeface="Courier New"/>
              </a:rPr>
              <a:t>images = new_images</a:t>
            </a:r>
            <a:endParaRPr sz="1700">
              <a:latin typeface="Courier New"/>
              <a:ea typeface="Courier New"/>
              <a:cs typeface="Courier New"/>
              <a:sym typeface="Courier New"/>
            </a:endParaRPr>
          </a:p>
        </p:txBody>
      </p:sp>
      <p:sp>
        <p:nvSpPr>
          <p:cNvPr id="519" name="Google Shape;519;p66"/>
          <p:cNvSpPr txBox="1">
            <a:spLocks noGrp="1"/>
          </p:cNvSpPr>
          <p:nvPr>
            <p:ph type="body" idx="1"/>
          </p:nvPr>
        </p:nvSpPr>
        <p:spPr>
          <a:xfrm>
            <a:off x="5485050" y="845675"/>
            <a:ext cx="35361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Make our </a:t>
            </a:r>
            <a:r>
              <a:rPr lang="en">
                <a:latin typeface="Courier New"/>
                <a:ea typeface="Courier New"/>
                <a:cs typeface="Courier New"/>
                <a:sym typeface="Courier New"/>
              </a:rPr>
              <a:t>images</a:t>
            </a:r>
            <a:r>
              <a:rPr lang="en"/>
              <a:t> dataset 4 times as large by adding all 4 rotations of each pattern</a:t>
            </a:r>
            <a:endParaRPr/>
          </a:p>
          <a:p>
            <a:pPr marL="0" lvl="0" indent="0" algn="l" rtl="0">
              <a:spcBef>
                <a:spcPts val="0"/>
              </a:spcBef>
              <a:spcAft>
                <a:spcPts val="0"/>
              </a:spcAft>
              <a:buNone/>
            </a:pPr>
            <a:endParaRPr/>
          </a:p>
          <a:p>
            <a:pPr marL="0" lvl="0" indent="0" algn="l" rtl="0">
              <a:spcBef>
                <a:spcPts val="0"/>
              </a:spcBef>
              <a:spcAft>
                <a:spcPts val="0"/>
              </a:spcAft>
              <a:buNone/>
            </a:pPr>
            <a:r>
              <a:rPr lang="en"/>
              <a:t>For each orientation, there are now  4 times as many patterns. We believe this approach averages noise out across more patterns.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523"/>
        <p:cNvGrpSpPr/>
        <p:nvPr/>
      </p:nvGrpSpPr>
      <p:grpSpPr>
        <a:xfrm>
          <a:off x="0" y="0"/>
          <a:ext cx="0" cy="0"/>
          <a:chOff x="0" y="0"/>
          <a:chExt cx="0" cy="0"/>
        </a:xfrm>
      </p:grpSpPr>
      <p:sp>
        <p:nvSpPr>
          <p:cNvPr id="524" name="Google Shape;524;p67"/>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7(a): Sharing data amongst orientations</a:t>
            </a:r>
            <a:endParaRPr/>
          </a:p>
        </p:txBody>
      </p:sp>
      <p:sp>
        <p:nvSpPr>
          <p:cNvPr id="525" name="Google Shape;525;p6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57</a:t>
            </a:fld>
            <a:endParaRPr/>
          </a:p>
        </p:txBody>
      </p:sp>
      <p:sp>
        <p:nvSpPr>
          <p:cNvPr id="526" name="Google Shape;526;p67"/>
          <p:cNvSpPr txBox="1">
            <a:spLocks noGrp="1"/>
          </p:cNvSpPr>
          <p:nvPr>
            <p:ph type="body" idx="1"/>
          </p:nvPr>
        </p:nvSpPr>
        <p:spPr>
          <a:xfrm>
            <a:off x="235550" y="845675"/>
            <a:ext cx="5249700" cy="37233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None/>
            </a:pPr>
            <a:r>
              <a:rPr lang="en" sz="1600">
                <a:latin typeface="Courier New"/>
                <a:ea typeface="Courier New"/>
                <a:cs typeface="Courier New"/>
                <a:sym typeface="Courier New"/>
              </a:rPr>
              <a:t>n_clusters = 4</a:t>
            </a:r>
            <a:endParaRPr sz="1600">
              <a:latin typeface="Courier New"/>
              <a:ea typeface="Courier New"/>
              <a:cs typeface="Courier New"/>
              <a:sym typeface="Courier New"/>
            </a:endParaRPr>
          </a:p>
          <a:p>
            <a:pPr marL="0" lvl="0" indent="0" algn="l" rtl="0">
              <a:lnSpc>
                <a:spcPct val="95000"/>
              </a:lnSpc>
              <a:spcBef>
                <a:spcPts val="0"/>
              </a:spcBef>
              <a:spcAft>
                <a:spcPts val="0"/>
              </a:spcAft>
              <a:buNone/>
            </a:pPr>
            <a:endParaRPr sz="1600">
              <a:latin typeface="Courier New"/>
              <a:ea typeface="Courier New"/>
              <a:cs typeface="Courier New"/>
              <a:sym typeface="Courier New"/>
            </a:endParaRPr>
          </a:p>
          <a:p>
            <a:pPr marL="0" lvl="0" indent="0" algn="l" rtl="0">
              <a:lnSpc>
                <a:spcPct val="95000"/>
              </a:lnSpc>
              <a:spcBef>
                <a:spcPts val="0"/>
              </a:spcBef>
              <a:spcAft>
                <a:spcPts val="0"/>
              </a:spcAft>
              <a:buNone/>
            </a:pPr>
            <a:r>
              <a:rPr lang="en" sz="1600">
                <a:latin typeface="Courier New"/>
                <a:ea typeface="Courier New"/>
                <a:cs typeface="Courier New"/>
                <a:sym typeface="Courier New"/>
              </a:rPr>
              <a:t>kmeans = KMeans(n_clusters=n_clusters, random_state=0, n_init=10,init='k-means++').fit(images)</a:t>
            </a:r>
            <a:endParaRPr sz="1600">
              <a:latin typeface="Courier New"/>
              <a:ea typeface="Courier New"/>
              <a:cs typeface="Courier New"/>
              <a:sym typeface="Courier New"/>
            </a:endParaRPr>
          </a:p>
          <a:p>
            <a:pPr marL="0" lvl="0" indent="0" algn="l" rtl="0">
              <a:lnSpc>
                <a:spcPct val="95000"/>
              </a:lnSpc>
              <a:spcBef>
                <a:spcPts val="0"/>
              </a:spcBef>
              <a:spcAft>
                <a:spcPts val="0"/>
              </a:spcAft>
              <a:buNone/>
            </a:pPr>
            <a:endParaRPr sz="1600">
              <a:latin typeface="Courier New"/>
              <a:ea typeface="Courier New"/>
              <a:cs typeface="Courier New"/>
              <a:sym typeface="Courier New"/>
            </a:endParaRPr>
          </a:p>
          <a:p>
            <a:pPr marL="0" lvl="0" indent="0" algn="l" rtl="0">
              <a:lnSpc>
                <a:spcPct val="95000"/>
              </a:lnSpc>
              <a:spcBef>
                <a:spcPts val="0"/>
              </a:spcBef>
              <a:spcAft>
                <a:spcPts val="0"/>
              </a:spcAft>
              <a:buNone/>
            </a:pPr>
            <a:r>
              <a:rPr lang="en" sz="1600">
                <a:latin typeface="Courier New"/>
                <a:ea typeface="Courier New"/>
                <a:cs typeface="Courier New"/>
                <a:sym typeface="Courier New"/>
              </a:rPr>
              <a:t>cluster_labels = kmeans.labels_</a:t>
            </a:r>
            <a:endParaRPr sz="1600">
              <a:latin typeface="Courier New"/>
              <a:ea typeface="Courier New"/>
              <a:cs typeface="Courier New"/>
              <a:sym typeface="Courier New"/>
            </a:endParaRPr>
          </a:p>
          <a:p>
            <a:pPr marL="0" lvl="0" indent="0" algn="l" rtl="0">
              <a:lnSpc>
                <a:spcPct val="95000"/>
              </a:lnSpc>
              <a:spcBef>
                <a:spcPts val="0"/>
              </a:spcBef>
              <a:spcAft>
                <a:spcPts val="0"/>
              </a:spcAft>
              <a:buNone/>
            </a:pPr>
            <a:endParaRPr sz="1600">
              <a:latin typeface="Courier New"/>
              <a:ea typeface="Courier New"/>
              <a:cs typeface="Courier New"/>
              <a:sym typeface="Courier New"/>
            </a:endParaRPr>
          </a:p>
          <a:p>
            <a:pPr marL="0" lvl="0" indent="0" algn="l" rtl="0">
              <a:lnSpc>
                <a:spcPct val="95000"/>
              </a:lnSpc>
              <a:spcBef>
                <a:spcPts val="0"/>
              </a:spcBef>
              <a:spcAft>
                <a:spcPts val="0"/>
              </a:spcAft>
              <a:buNone/>
            </a:pPr>
            <a:r>
              <a:rPr lang="en" sz="1600">
                <a:latin typeface="Courier New"/>
                <a:ea typeface="Courier New"/>
                <a:cs typeface="Courier New"/>
                <a:sym typeface="Courier New"/>
              </a:rPr>
              <a:t>f,ax = plt.subplots(1,n_clusters)</a:t>
            </a:r>
            <a:endParaRPr sz="1600">
              <a:latin typeface="Courier New"/>
              <a:ea typeface="Courier New"/>
              <a:cs typeface="Courier New"/>
              <a:sym typeface="Courier New"/>
            </a:endParaRPr>
          </a:p>
          <a:p>
            <a:pPr marL="0" lvl="0" indent="0" algn="l" rtl="0">
              <a:lnSpc>
                <a:spcPct val="95000"/>
              </a:lnSpc>
              <a:spcBef>
                <a:spcPts val="0"/>
              </a:spcBef>
              <a:spcAft>
                <a:spcPts val="0"/>
              </a:spcAft>
              <a:buNone/>
            </a:pPr>
            <a:r>
              <a:rPr lang="en" sz="1600">
                <a:latin typeface="Courier New"/>
                <a:ea typeface="Courier New"/>
                <a:cs typeface="Courier New"/>
                <a:sym typeface="Courier New"/>
              </a:rPr>
              <a:t>new_groups=[]</a:t>
            </a:r>
            <a:endParaRPr sz="1600">
              <a:latin typeface="Courier New"/>
              <a:ea typeface="Courier New"/>
              <a:cs typeface="Courier New"/>
              <a:sym typeface="Courier New"/>
            </a:endParaRPr>
          </a:p>
          <a:p>
            <a:pPr marL="0" lvl="0" indent="0" algn="l" rtl="0">
              <a:lnSpc>
                <a:spcPct val="95000"/>
              </a:lnSpc>
              <a:spcBef>
                <a:spcPts val="0"/>
              </a:spcBef>
              <a:spcAft>
                <a:spcPts val="0"/>
              </a:spcAft>
              <a:buNone/>
            </a:pPr>
            <a:r>
              <a:rPr lang="en" sz="1600">
                <a:latin typeface="Courier New"/>
                <a:ea typeface="Courier New"/>
                <a:cs typeface="Courier New"/>
                <a:sym typeface="Courier New"/>
              </a:rPr>
              <a:t>for _ in range(n_clusters):</a:t>
            </a:r>
            <a:endParaRPr sz="1600">
              <a:latin typeface="Courier New"/>
              <a:ea typeface="Courier New"/>
              <a:cs typeface="Courier New"/>
              <a:sym typeface="Courier New"/>
            </a:endParaRPr>
          </a:p>
          <a:p>
            <a:pPr marL="0" lvl="0" indent="0" algn="l" rtl="0">
              <a:lnSpc>
                <a:spcPct val="95000"/>
              </a:lnSpc>
              <a:spcBef>
                <a:spcPts val="0"/>
              </a:spcBef>
              <a:spcAft>
                <a:spcPts val="0"/>
              </a:spcAft>
              <a:buNone/>
            </a:pPr>
            <a:r>
              <a:rPr lang="en" sz="1600">
                <a:latin typeface="Courier New"/>
                <a:ea typeface="Courier New"/>
                <a:cs typeface="Courier New"/>
                <a:sym typeface="Courier New"/>
              </a:rPr>
              <a:t>    new_groups.append([])</a:t>
            </a:r>
            <a:endParaRPr sz="1600">
              <a:latin typeface="Courier New"/>
              <a:ea typeface="Courier New"/>
              <a:cs typeface="Courier New"/>
              <a:sym typeface="Courier New"/>
            </a:endParaRPr>
          </a:p>
          <a:p>
            <a:pPr marL="0" lvl="0" indent="0" algn="l" rtl="0">
              <a:lnSpc>
                <a:spcPct val="95000"/>
              </a:lnSpc>
              <a:spcBef>
                <a:spcPts val="0"/>
              </a:spcBef>
              <a:spcAft>
                <a:spcPts val="0"/>
              </a:spcAft>
              <a:buNone/>
            </a:pPr>
            <a:endParaRPr sz="1600">
              <a:latin typeface="Courier New"/>
              <a:ea typeface="Courier New"/>
              <a:cs typeface="Courier New"/>
              <a:sym typeface="Courier New"/>
            </a:endParaRPr>
          </a:p>
          <a:p>
            <a:pPr marL="0" lvl="0" indent="0" algn="l" rtl="0">
              <a:lnSpc>
                <a:spcPct val="95000"/>
              </a:lnSpc>
              <a:spcBef>
                <a:spcPts val="0"/>
              </a:spcBef>
              <a:spcAft>
                <a:spcPts val="0"/>
              </a:spcAft>
              <a:buNone/>
            </a:pPr>
            <a:r>
              <a:rPr lang="en" sz="1600">
                <a:latin typeface="Courier New"/>
                <a:ea typeface="Courier New"/>
                <a:cs typeface="Courier New"/>
                <a:sym typeface="Courier New"/>
              </a:rPr>
              <a:t>for i in range(images.shape[0]):</a:t>
            </a:r>
            <a:endParaRPr sz="1600">
              <a:latin typeface="Courier New"/>
              <a:ea typeface="Courier New"/>
              <a:cs typeface="Courier New"/>
              <a:sym typeface="Courier New"/>
            </a:endParaRPr>
          </a:p>
          <a:p>
            <a:pPr marL="0" lvl="0" indent="0" algn="l" rtl="0">
              <a:lnSpc>
                <a:spcPct val="95000"/>
              </a:lnSpc>
              <a:spcBef>
                <a:spcPts val="0"/>
              </a:spcBef>
              <a:spcAft>
                <a:spcPts val="0"/>
              </a:spcAft>
              <a:buNone/>
            </a:pPr>
            <a:r>
              <a:rPr lang="en" sz="1600">
                <a:latin typeface="Courier New"/>
                <a:ea typeface="Courier New"/>
                <a:cs typeface="Courier New"/>
                <a:sym typeface="Courier New"/>
              </a:rPr>
              <a:t>    group = cluster_labels[i]</a:t>
            </a:r>
            <a:endParaRPr sz="1600">
              <a:latin typeface="Courier New"/>
              <a:ea typeface="Courier New"/>
              <a:cs typeface="Courier New"/>
              <a:sym typeface="Courier New"/>
            </a:endParaRPr>
          </a:p>
          <a:p>
            <a:pPr marL="0" lvl="0" indent="0" algn="l" rtl="0">
              <a:lnSpc>
                <a:spcPct val="95000"/>
              </a:lnSpc>
              <a:spcBef>
                <a:spcPts val="0"/>
              </a:spcBef>
              <a:spcAft>
                <a:spcPts val="0"/>
              </a:spcAft>
              <a:buNone/>
            </a:pPr>
            <a:r>
              <a:rPr lang="en" sz="1600">
                <a:latin typeface="Courier New"/>
                <a:ea typeface="Courier New"/>
                <a:cs typeface="Courier New"/>
                <a:sym typeface="Courier New"/>
              </a:rPr>
              <a:t>    new_groups[group].append(images[i])</a:t>
            </a:r>
            <a:endParaRPr sz="1600">
              <a:latin typeface="Courier New"/>
              <a:ea typeface="Courier New"/>
              <a:cs typeface="Courier New"/>
              <a:sym typeface="Courier New"/>
            </a:endParaRPr>
          </a:p>
        </p:txBody>
      </p:sp>
      <p:sp>
        <p:nvSpPr>
          <p:cNvPr id="527" name="Google Shape;527;p67"/>
          <p:cNvSpPr txBox="1">
            <a:spLocks noGrp="1"/>
          </p:cNvSpPr>
          <p:nvPr>
            <p:ph type="body" idx="1"/>
          </p:nvPr>
        </p:nvSpPr>
        <p:spPr>
          <a:xfrm>
            <a:off x="5485050" y="845675"/>
            <a:ext cx="35361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Another round of KMeans clustering</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p68"/>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7(a): Sharing data amongst orientations</a:t>
            </a:r>
            <a:endParaRPr/>
          </a:p>
        </p:txBody>
      </p:sp>
      <p:sp>
        <p:nvSpPr>
          <p:cNvPr id="533" name="Google Shape;533;p6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58</a:t>
            </a:fld>
            <a:endParaRPr/>
          </a:p>
        </p:txBody>
      </p:sp>
      <p:pic>
        <p:nvPicPr>
          <p:cNvPr id="534" name="Google Shape;534;p68"/>
          <p:cNvPicPr preferRelativeResize="0"/>
          <p:nvPr/>
        </p:nvPicPr>
        <p:blipFill>
          <a:blip r:embed="rId3">
            <a:alphaModFix/>
          </a:blip>
          <a:stretch>
            <a:fillRect/>
          </a:stretch>
        </p:blipFill>
        <p:spPr>
          <a:xfrm>
            <a:off x="152400" y="1494850"/>
            <a:ext cx="8839200" cy="2153801"/>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69"/>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7(a): Sharing data amongst orientations</a:t>
            </a:r>
            <a:endParaRPr/>
          </a:p>
        </p:txBody>
      </p:sp>
      <p:sp>
        <p:nvSpPr>
          <p:cNvPr id="540" name="Google Shape;540;p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59</a:t>
            </a:fld>
            <a:endParaRPr/>
          </a:p>
        </p:txBody>
      </p:sp>
      <p:sp>
        <p:nvSpPr>
          <p:cNvPr id="541" name="Google Shape;541;p69"/>
          <p:cNvSpPr txBox="1">
            <a:spLocks noGrp="1"/>
          </p:cNvSpPr>
          <p:nvPr>
            <p:ph type="body" idx="1"/>
          </p:nvPr>
        </p:nvSpPr>
        <p:spPr>
          <a:xfrm>
            <a:off x="235550" y="845675"/>
            <a:ext cx="5249700" cy="372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latin typeface="Courier New"/>
                <a:ea typeface="Courier New"/>
                <a:cs typeface="Courier New"/>
                <a:sym typeface="Courier New"/>
              </a:rPr>
              <a:t>temp = np.zeros((len(new_groups[3]),625))</a:t>
            </a:r>
            <a:endParaRPr sz="160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sz="160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600">
                <a:latin typeface="Courier New"/>
                <a:ea typeface="Courier New"/>
                <a:cs typeface="Courier New"/>
                <a:sym typeface="Courier New"/>
              </a:rPr>
              <a:t>for i in range(len(new_groups[3])):</a:t>
            </a:r>
            <a:endParaRPr sz="160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600">
                <a:latin typeface="Courier New"/>
                <a:ea typeface="Courier New"/>
                <a:cs typeface="Courier New"/>
                <a:sym typeface="Courier New"/>
              </a:rPr>
              <a:t>    img = new_groups[3][i].reshape(25,25)</a:t>
            </a:r>
            <a:endParaRPr sz="160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600">
                <a:latin typeface="Courier New"/>
                <a:ea typeface="Courier New"/>
                <a:cs typeface="Courier New"/>
                <a:sym typeface="Courier New"/>
              </a:rPr>
              <a:t>    img = np.rot90(img,k=2,axes=(1,0))</a:t>
            </a:r>
            <a:endParaRPr sz="160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600">
                <a:latin typeface="Courier New"/>
                <a:ea typeface="Courier New"/>
                <a:cs typeface="Courier New"/>
                <a:sym typeface="Courier New"/>
              </a:rPr>
              <a:t>    temp[i]=img.flatten()</a:t>
            </a:r>
            <a:endParaRPr sz="160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sz="160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600">
                <a:latin typeface="Courier New"/>
                <a:ea typeface="Courier New"/>
                <a:cs typeface="Courier New"/>
                <a:sym typeface="Courier New"/>
              </a:rPr>
              <a:t>images = np.concatenate((temp, new_groups[2]), axis=0)</a:t>
            </a:r>
            <a:endParaRPr sz="160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600">
                <a:latin typeface="Courier New"/>
                <a:ea typeface="Courier New"/>
                <a:cs typeface="Courier New"/>
                <a:sym typeface="Courier New"/>
              </a:rPr>
              <a:t>plt.imshow(np.mean(images,axis=0).reshape(25,25))</a:t>
            </a:r>
            <a:endParaRPr sz="1600">
              <a:latin typeface="Courier New"/>
              <a:ea typeface="Courier New"/>
              <a:cs typeface="Courier New"/>
              <a:sym typeface="Courier New"/>
            </a:endParaRPr>
          </a:p>
          <a:p>
            <a:pPr marL="0" lvl="0" indent="0" algn="l" rtl="0">
              <a:spcBef>
                <a:spcPts val="0"/>
              </a:spcBef>
              <a:spcAft>
                <a:spcPts val="0"/>
              </a:spcAft>
              <a:buNone/>
            </a:pPr>
            <a:r>
              <a:rPr lang="en" sz="1600">
                <a:latin typeface="Courier New"/>
                <a:ea typeface="Courier New"/>
                <a:cs typeface="Courier New"/>
                <a:sym typeface="Courier New"/>
              </a:rPr>
              <a:t>plt.axis('off')</a:t>
            </a:r>
            <a:endParaRPr sz="1600">
              <a:latin typeface="Courier New"/>
              <a:ea typeface="Courier New"/>
              <a:cs typeface="Courier New"/>
              <a:sym typeface="Courier New"/>
            </a:endParaRPr>
          </a:p>
        </p:txBody>
      </p:sp>
      <p:sp>
        <p:nvSpPr>
          <p:cNvPr id="542" name="Google Shape;542;p69"/>
          <p:cNvSpPr txBox="1">
            <a:spLocks noGrp="1"/>
          </p:cNvSpPr>
          <p:nvPr>
            <p:ph type="body" idx="1"/>
          </p:nvPr>
        </p:nvSpPr>
        <p:spPr>
          <a:xfrm>
            <a:off x="5485050" y="845675"/>
            <a:ext cx="35361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Rotate patterns from group 3</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Concatenate them to patterns from group 2 to create one group of patterns that are mostly in the same orientation, making it easier to denoise</a:t>
            </a:r>
            <a:endParaRPr/>
          </a:p>
        </p:txBody>
      </p:sp>
      <p:sp>
        <p:nvSpPr>
          <p:cNvPr id="543" name="Google Shape;543;p69"/>
          <p:cNvSpPr/>
          <p:nvPr/>
        </p:nvSpPr>
        <p:spPr>
          <a:xfrm>
            <a:off x="131550" y="1341275"/>
            <a:ext cx="8880900" cy="13947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
        <p:nvSpPr>
          <p:cNvPr id="544" name="Google Shape;544;p69"/>
          <p:cNvSpPr/>
          <p:nvPr/>
        </p:nvSpPr>
        <p:spPr>
          <a:xfrm>
            <a:off x="131550" y="2735975"/>
            <a:ext cx="8880900" cy="17784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4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44"/>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54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1(a): Classifying a few noiseless patterns</a:t>
            </a:r>
            <a:endParaRPr/>
          </a:p>
        </p:txBody>
      </p:sp>
      <p:sp>
        <p:nvSpPr>
          <p:cNvPr id="95" name="Google Shape;95;p18"/>
          <p:cNvSpPr txBox="1">
            <a:spLocks noGrp="1"/>
          </p:cNvSpPr>
          <p:nvPr>
            <p:ph type="body" idx="1"/>
          </p:nvPr>
        </p:nvSpPr>
        <p:spPr>
          <a:xfrm>
            <a:off x="235550" y="845675"/>
            <a:ext cx="52497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Courier New"/>
                <a:ea typeface="Courier New"/>
                <a:cs typeface="Courier New"/>
                <a:sym typeface="Courier New"/>
              </a:rPr>
              <a:t>f,ax=plt.subplots(1,4)</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r=rotate(x)</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for i in range(4):</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    ax[i].imshow(r[i])</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    ax[i].set_xticks([])</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    ax[i].set_yticks([])</a:t>
            </a:r>
            <a:endParaRPr>
              <a:latin typeface="Courier New"/>
              <a:ea typeface="Courier New"/>
              <a:cs typeface="Courier New"/>
              <a:sym typeface="Courier New"/>
            </a:endParaRPr>
          </a:p>
        </p:txBody>
      </p:sp>
      <p:sp>
        <p:nvSpPr>
          <p:cNvPr id="96" name="Google Shape;96;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a:t>
            </a:fld>
            <a:endParaRPr/>
          </a:p>
        </p:txBody>
      </p:sp>
      <p:sp>
        <p:nvSpPr>
          <p:cNvPr id="97" name="Google Shape;97;p18"/>
          <p:cNvSpPr txBox="1">
            <a:spLocks noGrp="1"/>
          </p:cNvSpPr>
          <p:nvPr>
            <p:ph type="body" idx="1"/>
          </p:nvPr>
        </p:nvSpPr>
        <p:spPr>
          <a:xfrm>
            <a:off x="5485050" y="845675"/>
            <a:ext cx="35361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Display all four rotations of the reference pattern (first pattern)</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p70"/>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7(a): Sharing data amongst orientations</a:t>
            </a:r>
            <a:endParaRPr/>
          </a:p>
        </p:txBody>
      </p:sp>
      <p:sp>
        <p:nvSpPr>
          <p:cNvPr id="550" name="Google Shape;550;p7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60</a:t>
            </a:fld>
            <a:endParaRPr/>
          </a:p>
        </p:txBody>
      </p:sp>
      <p:pic>
        <p:nvPicPr>
          <p:cNvPr id="551" name="Google Shape;551;p70"/>
          <p:cNvPicPr preferRelativeResize="0"/>
          <p:nvPr/>
        </p:nvPicPr>
        <p:blipFill>
          <a:blip r:embed="rId3">
            <a:alphaModFix/>
          </a:blip>
          <a:stretch>
            <a:fillRect/>
          </a:stretch>
        </p:blipFill>
        <p:spPr>
          <a:xfrm>
            <a:off x="152400" y="1494850"/>
            <a:ext cx="8839200" cy="2153801"/>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71"/>
          <p:cNvSpPr/>
          <p:nvPr/>
        </p:nvSpPr>
        <p:spPr>
          <a:xfrm>
            <a:off x="311700" y="1884750"/>
            <a:ext cx="8520600" cy="1374000"/>
          </a:xfrm>
          <a:prstGeom prst="roundRect">
            <a:avLst>
              <a:gd name="adj" fmla="val 16667"/>
            </a:avLst>
          </a:prstGeom>
          <a:solidFill>
            <a:srgbClr val="313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4000">
                <a:solidFill>
                  <a:schemeClr val="lt1"/>
                </a:solidFill>
                <a:latin typeface="Lato"/>
                <a:ea typeface="Lato"/>
                <a:cs typeface="Lato"/>
                <a:sym typeface="Lato"/>
              </a:rPr>
              <a:t>Thank You!</a:t>
            </a:r>
            <a:endParaRPr sz="4000" baseline="-25000">
              <a:latin typeface="Lato"/>
              <a:ea typeface="Lato"/>
              <a:cs typeface="Lato"/>
              <a:sym typeface="Lato"/>
            </a:endParaRPr>
          </a:p>
        </p:txBody>
      </p:sp>
      <p:sp>
        <p:nvSpPr>
          <p:cNvPr id="557" name="Google Shape;557;p7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61</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9"/>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1(a): Classifying a few noiseless patterns</a:t>
            </a:r>
            <a:endParaRPr/>
          </a:p>
        </p:txBody>
      </p:sp>
      <p:sp>
        <p:nvSpPr>
          <p:cNvPr id="103" name="Google Shape;103;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a:t>
            </a:fld>
            <a:endParaRPr/>
          </a:p>
        </p:txBody>
      </p:sp>
      <p:pic>
        <p:nvPicPr>
          <p:cNvPr id="2" name="Picture 1">
            <a:extLst>
              <a:ext uri="{FF2B5EF4-FFF2-40B4-BE49-F238E27FC236}">
                <a16:creationId xmlns:a16="http://schemas.microsoft.com/office/drawing/2014/main" id="{56BA4B32-01F5-FA8C-12E2-E75F67ED86F0}"/>
              </a:ext>
            </a:extLst>
          </p:cNvPr>
          <p:cNvPicPr>
            <a:picLocks noChangeAspect="1"/>
          </p:cNvPicPr>
          <p:nvPr/>
        </p:nvPicPr>
        <p:blipFill>
          <a:blip r:embed="rId3"/>
          <a:stretch>
            <a:fillRect/>
          </a:stretch>
        </p:blipFill>
        <p:spPr>
          <a:xfrm>
            <a:off x="260211" y="1685634"/>
            <a:ext cx="1937848" cy="1900219"/>
          </a:xfrm>
          <a:prstGeom prst="rect">
            <a:avLst/>
          </a:prstGeom>
        </p:spPr>
      </p:pic>
      <p:pic>
        <p:nvPicPr>
          <p:cNvPr id="3" name="Picture 2">
            <a:extLst>
              <a:ext uri="{FF2B5EF4-FFF2-40B4-BE49-F238E27FC236}">
                <a16:creationId xmlns:a16="http://schemas.microsoft.com/office/drawing/2014/main" id="{BC5C1E32-3BC0-FB4A-D3F2-32132D1865FE}"/>
              </a:ext>
            </a:extLst>
          </p:cNvPr>
          <p:cNvPicPr>
            <a:picLocks noChangeAspect="1"/>
          </p:cNvPicPr>
          <p:nvPr/>
        </p:nvPicPr>
        <p:blipFill>
          <a:blip r:embed="rId3"/>
          <a:stretch>
            <a:fillRect/>
          </a:stretch>
        </p:blipFill>
        <p:spPr>
          <a:xfrm>
            <a:off x="2455668" y="1685633"/>
            <a:ext cx="1937848" cy="1900219"/>
          </a:xfrm>
          <a:prstGeom prst="rect">
            <a:avLst/>
          </a:prstGeom>
        </p:spPr>
      </p:pic>
      <p:pic>
        <p:nvPicPr>
          <p:cNvPr id="4" name="Picture 3">
            <a:extLst>
              <a:ext uri="{FF2B5EF4-FFF2-40B4-BE49-F238E27FC236}">
                <a16:creationId xmlns:a16="http://schemas.microsoft.com/office/drawing/2014/main" id="{4FDDE256-73F5-A5CE-1BFC-4F377BFFC782}"/>
              </a:ext>
            </a:extLst>
          </p:cNvPr>
          <p:cNvPicPr>
            <a:picLocks noChangeAspect="1"/>
          </p:cNvPicPr>
          <p:nvPr/>
        </p:nvPicPr>
        <p:blipFill>
          <a:blip r:embed="rId3"/>
          <a:stretch>
            <a:fillRect/>
          </a:stretch>
        </p:blipFill>
        <p:spPr>
          <a:xfrm rot="5400000">
            <a:off x="4632313" y="1704448"/>
            <a:ext cx="1937850" cy="1900221"/>
          </a:xfrm>
          <a:prstGeom prst="rect">
            <a:avLst/>
          </a:prstGeom>
        </p:spPr>
      </p:pic>
      <p:pic>
        <p:nvPicPr>
          <p:cNvPr id="5" name="Picture 4">
            <a:extLst>
              <a:ext uri="{FF2B5EF4-FFF2-40B4-BE49-F238E27FC236}">
                <a16:creationId xmlns:a16="http://schemas.microsoft.com/office/drawing/2014/main" id="{6DF813BA-30A3-BD63-DAE1-120B5CEFC2A3}"/>
              </a:ext>
            </a:extLst>
          </p:cNvPr>
          <p:cNvPicPr>
            <a:picLocks noChangeAspect="1"/>
          </p:cNvPicPr>
          <p:nvPr/>
        </p:nvPicPr>
        <p:blipFill>
          <a:blip r:embed="rId3"/>
          <a:stretch>
            <a:fillRect/>
          </a:stretch>
        </p:blipFill>
        <p:spPr>
          <a:xfrm rot="10800000">
            <a:off x="6808960" y="1685634"/>
            <a:ext cx="1937848" cy="19002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par>
                          <p:cTn id="11" fill="hold">
                            <p:stCondLst>
                              <p:cond delay="0"/>
                            </p:stCondLst>
                            <p:childTnLst>
                              <p:par>
                                <p:cTn id="12" presetID="42" presetClass="path" presetSubtype="0" accel="50000" decel="50000" fill="hold" nodeType="afterEffect">
                                  <p:stCondLst>
                                    <p:cond delay="0"/>
                                  </p:stCondLst>
                                  <p:childTnLst>
                                    <p:animMotion origin="layout" path="M -0.24349 0 L -4.79167E-6 0 " pathEditMode="relative" rAng="0" ptsTypes="AA">
                                      <p:cBhvr>
                                        <p:cTn id="13" dur="1000" fill="hold"/>
                                        <p:tgtEl>
                                          <p:spTgt spid="3"/>
                                        </p:tgtEl>
                                        <p:attrNameLst>
                                          <p:attrName>ppt_x</p:attrName>
                                          <p:attrName>ppt_y</p:attrName>
                                        </p:attrNameLst>
                                      </p:cBhvr>
                                      <p:rCtr x="12214" y="0"/>
                                    </p:animMotion>
                                  </p:childTnLst>
                                </p:cTn>
                              </p:par>
                            </p:childTnLst>
                          </p:cTn>
                        </p:par>
                        <p:par>
                          <p:cTn id="14" fill="hold">
                            <p:stCondLst>
                              <p:cond delay="1000"/>
                            </p:stCondLst>
                            <p:childTnLst>
                              <p:par>
                                <p:cTn id="15" presetID="8" presetClass="emph" presetSubtype="0" fill="hold" nodeType="afterEffect">
                                  <p:stCondLst>
                                    <p:cond delay="0"/>
                                  </p:stCondLst>
                                  <p:childTnLst>
                                    <p:animRot by="5400000">
                                      <p:cBhvr>
                                        <p:cTn id="16" dur="500" fill="hold"/>
                                        <p:tgtEl>
                                          <p:spTgt spid="3"/>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par>
                          <p:cTn id="21" fill="hold">
                            <p:stCondLst>
                              <p:cond delay="0"/>
                            </p:stCondLst>
                            <p:childTnLst>
                              <p:par>
                                <p:cTn id="22" presetID="0" presetClass="path" presetSubtype="0" accel="50000" decel="50000" fill="hold" nodeType="afterEffect">
                                  <p:stCondLst>
                                    <p:cond delay="0"/>
                                  </p:stCondLst>
                                  <p:childTnLst>
                                    <p:animMotion origin="layout" path="M -0.24558 0 L 1.04167E-6 0 " pathEditMode="relative" rAng="0" ptsTypes="AA">
                                      <p:cBhvr>
                                        <p:cTn id="23" dur="1000" fill="hold"/>
                                        <p:tgtEl>
                                          <p:spTgt spid="4"/>
                                        </p:tgtEl>
                                        <p:attrNameLst>
                                          <p:attrName>ppt_x</p:attrName>
                                          <p:attrName>ppt_y</p:attrName>
                                        </p:attrNameLst>
                                      </p:cBhvr>
                                      <p:rCtr x="12357" y="0"/>
                                    </p:animMotion>
                                  </p:childTnLst>
                                </p:cTn>
                              </p:par>
                            </p:childTnLst>
                          </p:cTn>
                        </p:par>
                        <p:par>
                          <p:cTn id="24" fill="hold">
                            <p:stCondLst>
                              <p:cond delay="1000"/>
                            </p:stCondLst>
                            <p:childTnLst>
                              <p:par>
                                <p:cTn id="25" presetID="8" presetClass="emph" presetSubtype="0" fill="hold" nodeType="afterEffect">
                                  <p:stCondLst>
                                    <p:cond delay="0"/>
                                  </p:stCondLst>
                                  <p:childTnLst>
                                    <p:animRot by="5400000">
                                      <p:cBhvr>
                                        <p:cTn id="26" dur="500" fill="hold"/>
                                        <p:tgtEl>
                                          <p:spTgt spid="4"/>
                                        </p:tgtEl>
                                        <p:attrNameLst>
                                          <p:attrName>r</p:attrName>
                                        </p:attrNameLst>
                                      </p:cBhvr>
                                    </p:animRo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par>
                          <p:cTn id="31" fill="hold">
                            <p:stCondLst>
                              <p:cond delay="0"/>
                            </p:stCondLst>
                            <p:childTnLst>
                              <p:par>
                                <p:cTn id="32" presetID="0" presetClass="path" presetSubtype="0" accel="50000" decel="50000" fill="hold" nodeType="afterEffect">
                                  <p:stCondLst>
                                    <p:cond delay="0"/>
                                  </p:stCondLst>
                                  <p:childTnLst>
                                    <p:animMotion origin="layout" path="M -0.24558 0 L 6.25E-7 0 " pathEditMode="relative" rAng="0" ptsTypes="AA">
                                      <p:cBhvr>
                                        <p:cTn id="33" dur="1000" fill="hold"/>
                                        <p:tgtEl>
                                          <p:spTgt spid="5"/>
                                        </p:tgtEl>
                                        <p:attrNameLst>
                                          <p:attrName>ppt_x</p:attrName>
                                          <p:attrName>ppt_y</p:attrName>
                                        </p:attrNameLst>
                                      </p:cBhvr>
                                      <p:rCtr x="12656" y="0"/>
                                    </p:animMotion>
                                  </p:childTnLst>
                                </p:cTn>
                              </p:par>
                            </p:childTnLst>
                          </p:cTn>
                        </p:par>
                        <p:par>
                          <p:cTn id="34" fill="hold">
                            <p:stCondLst>
                              <p:cond delay="1000"/>
                            </p:stCondLst>
                            <p:childTnLst>
                              <p:par>
                                <p:cTn id="35" presetID="8" presetClass="emph" presetSubtype="0" fill="hold" nodeType="afterEffect">
                                  <p:stCondLst>
                                    <p:cond delay="0"/>
                                  </p:stCondLst>
                                  <p:childTnLst>
                                    <p:animRot by="5400000">
                                      <p:cBhvr>
                                        <p:cTn id="36" dur="500" fill="hold"/>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0"/>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1(b): Classifying a few noiseless patterns</a:t>
            </a:r>
            <a:endParaRPr/>
          </a:p>
        </p:txBody>
      </p:sp>
      <p:sp>
        <p:nvSpPr>
          <p:cNvPr id="110" name="Google Shape;110;p20"/>
          <p:cNvSpPr txBox="1">
            <a:spLocks noGrp="1"/>
          </p:cNvSpPr>
          <p:nvPr>
            <p:ph type="body" idx="1"/>
          </p:nvPr>
        </p:nvSpPr>
        <p:spPr>
          <a:xfrm>
            <a:off x="235550" y="845675"/>
            <a:ext cx="52377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sz="1600">
                <a:latin typeface="Courier New"/>
                <a:ea typeface="Courier New"/>
                <a:cs typeface="Courier New"/>
                <a:sym typeface="Courier New"/>
              </a:rPr>
              <a:t>count = [0]*4</a:t>
            </a:r>
            <a:endParaRPr sz="160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600">
                <a:latin typeface="Courier New"/>
                <a:ea typeface="Courier New"/>
                <a:cs typeface="Courier New"/>
                <a:sym typeface="Courier New"/>
              </a:rPr>
              <a:t>rots = rotate(x)</a:t>
            </a:r>
            <a:endParaRPr sz="160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600">
                <a:latin typeface="Courier New"/>
                <a:ea typeface="Courier New"/>
                <a:cs typeface="Courier New"/>
                <a:sym typeface="Courier New"/>
              </a:rPr>
              <a:t>for i in range(25):</a:t>
            </a:r>
            <a:endParaRPr sz="160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600">
                <a:latin typeface="Courier New"/>
                <a:ea typeface="Courier New"/>
                <a:cs typeface="Courier New"/>
                <a:sym typeface="Courier New"/>
              </a:rPr>
              <a:t>    arr = task1[i]</a:t>
            </a:r>
            <a:endParaRPr sz="160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600">
                <a:latin typeface="Courier New"/>
                <a:ea typeface="Courier New"/>
                <a:cs typeface="Courier New"/>
                <a:sym typeface="Courier New"/>
              </a:rPr>
              <a:t>    for j in range(4):</a:t>
            </a:r>
            <a:endParaRPr sz="160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600">
                <a:latin typeface="Courier New"/>
                <a:ea typeface="Courier New"/>
                <a:cs typeface="Courier New"/>
                <a:sym typeface="Courier New"/>
              </a:rPr>
              <a:t>        if np.array_equal(rots[j], arr):</a:t>
            </a:r>
            <a:endParaRPr sz="160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600">
                <a:latin typeface="Courier New"/>
                <a:ea typeface="Courier New"/>
                <a:cs typeface="Courier New"/>
                <a:sym typeface="Courier New"/>
              </a:rPr>
              <a:t>            count[j]+=1</a:t>
            </a:r>
            <a:endParaRPr sz="160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sz="160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sz="1600">
                <a:latin typeface="Courier New"/>
                <a:ea typeface="Courier New"/>
                <a:cs typeface="Courier New"/>
                <a:sym typeface="Courier New"/>
              </a:rPr>
              <a:t>for i in range(4):</a:t>
            </a:r>
            <a:endParaRPr sz="1600">
              <a:latin typeface="Courier New"/>
              <a:ea typeface="Courier New"/>
              <a:cs typeface="Courier New"/>
              <a:sym typeface="Courier New"/>
            </a:endParaRPr>
          </a:p>
          <a:p>
            <a:pPr marL="0" lvl="0" indent="0" algn="l" rtl="0">
              <a:spcBef>
                <a:spcPts val="0"/>
              </a:spcBef>
              <a:spcAft>
                <a:spcPts val="0"/>
              </a:spcAft>
              <a:buNone/>
            </a:pPr>
            <a:r>
              <a:rPr lang="en" sz="1600">
                <a:latin typeface="Courier New"/>
                <a:ea typeface="Courier New"/>
                <a:cs typeface="Courier New"/>
                <a:sym typeface="Courier New"/>
              </a:rPr>
              <a:t>    print(f"No of images rotated {i*90:3} </a:t>
            </a:r>
            <a:endParaRPr sz="1600">
              <a:latin typeface="Courier New"/>
              <a:ea typeface="Courier New"/>
              <a:cs typeface="Courier New"/>
              <a:sym typeface="Courier New"/>
            </a:endParaRPr>
          </a:p>
          <a:p>
            <a:pPr marL="0" lvl="0" indent="457200" algn="l" rtl="0">
              <a:spcBef>
                <a:spcPts val="0"/>
              </a:spcBef>
              <a:spcAft>
                <a:spcPts val="0"/>
              </a:spcAft>
              <a:buNone/>
            </a:pPr>
            <a:r>
              <a:rPr lang="en" sz="1600">
                <a:latin typeface="Courier New"/>
                <a:ea typeface="Courier New"/>
                <a:cs typeface="Courier New"/>
                <a:sym typeface="Courier New"/>
              </a:rPr>
              <a:t>degrees:",count[i])</a:t>
            </a:r>
            <a:endParaRPr sz="1600">
              <a:latin typeface="Courier New"/>
              <a:ea typeface="Courier New"/>
              <a:cs typeface="Courier New"/>
              <a:sym typeface="Courier New"/>
            </a:endParaRPr>
          </a:p>
        </p:txBody>
      </p:sp>
      <p:sp>
        <p:nvSpPr>
          <p:cNvPr id="111" name="Google Shape;111;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8</a:t>
            </a:fld>
            <a:endParaRPr/>
          </a:p>
        </p:txBody>
      </p:sp>
      <p:sp>
        <p:nvSpPr>
          <p:cNvPr id="112" name="Google Shape;112;p20"/>
          <p:cNvSpPr txBox="1">
            <a:spLocks noGrp="1"/>
          </p:cNvSpPr>
          <p:nvPr>
            <p:ph type="body" idx="1"/>
          </p:nvPr>
        </p:nvSpPr>
        <p:spPr>
          <a:xfrm>
            <a:off x="5473250" y="845675"/>
            <a:ext cx="35481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Count number of patterns in each orientation</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Output number of patterns in each orientation</a:t>
            </a:r>
            <a:endParaRPr/>
          </a:p>
        </p:txBody>
      </p:sp>
      <p:sp>
        <p:nvSpPr>
          <p:cNvPr id="113" name="Google Shape;113;p20"/>
          <p:cNvSpPr/>
          <p:nvPr/>
        </p:nvSpPr>
        <p:spPr>
          <a:xfrm>
            <a:off x="131550" y="845675"/>
            <a:ext cx="8880900" cy="21738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
        <p:nvSpPr>
          <p:cNvPr id="114" name="Google Shape;114;p20"/>
          <p:cNvSpPr/>
          <p:nvPr/>
        </p:nvSpPr>
        <p:spPr>
          <a:xfrm>
            <a:off x="131550" y="3019475"/>
            <a:ext cx="8880900" cy="1104900"/>
          </a:xfrm>
          <a:prstGeom prst="rect">
            <a:avLst/>
          </a:prstGeom>
          <a:noFill/>
          <a:ln w="3810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STIX Two Text"/>
              <a:ea typeface="STIX Two Text"/>
              <a:cs typeface="STIX Two Text"/>
              <a:sym typeface="STIX Two Tex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4"/>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1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1"/>
          <p:cNvSpPr txBox="1">
            <a:spLocks noGrp="1"/>
          </p:cNvSpPr>
          <p:nvPr>
            <p:ph type="title"/>
          </p:nvPr>
        </p:nvSpPr>
        <p:spPr>
          <a:xfrm>
            <a:off x="0" y="0"/>
            <a:ext cx="9144000" cy="645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Task 1(b): Classifying a few noiseless patterns</a:t>
            </a:r>
            <a:endParaRPr/>
          </a:p>
        </p:txBody>
      </p:sp>
      <p:sp>
        <p:nvSpPr>
          <p:cNvPr id="120" name="Google Shape;120;p21"/>
          <p:cNvSpPr txBox="1">
            <a:spLocks noGrp="1"/>
          </p:cNvSpPr>
          <p:nvPr>
            <p:ph type="body" idx="1"/>
          </p:nvPr>
        </p:nvSpPr>
        <p:spPr>
          <a:xfrm>
            <a:off x="235550" y="845675"/>
            <a:ext cx="8715300" cy="372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Output:</a:t>
            </a:r>
            <a:endParaRPr/>
          </a:p>
          <a:p>
            <a:pPr marL="0" lvl="0" indent="0" algn="l" rtl="0">
              <a:spcBef>
                <a:spcPts val="0"/>
              </a:spcBef>
              <a:spcAft>
                <a:spcPts val="0"/>
              </a:spcAft>
              <a:buNone/>
            </a:pPr>
            <a:endParaRPr/>
          </a:p>
          <a:p>
            <a:pPr marL="0" lvl="0" indent="0" algn="l" rtl="0">
              <a:spcBef>
                <a:spcPts val="0"/>
              </a:spcBef>
              <a:spcAft>
                <a:spcPts val="0"/>
              </a:spcAft>
              <a:buNone/>
            </a:pPr>
            <a:r>
              <a:rPr lang="en">
                <a:latin typeface="Courier New"/>
                <a:ea typeface="Courier New"/>
                <a:cs typeface="Courier New"/>
                <a:sym typeface="Courier New"/>
              </a:rPr>
              <a:t>No of images rotated   0 degrees: </a:t>
            </a:r>
            <a:r>
              <a:rPr lang="en" b="1">
                <a:latin typeface="Courier New"/>
                <a:ea typeface="Courier New"/>
                <a:cs typeface="Courier New"/>
                <a:sym typeface="Courier New"/>
              </a:rPr>
              <a:t>6</a:t>
            </a:r>
            <a:endParaRPr b="1">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No of images rotated  90 degrees: </a:t>
            </a:r>
            <a:r>
              <a:rPr lang="en" b="1">
                <a:latin typeface="Courier New"/>
                <a:ea typeface="Courier New"/>
                <a:cs typeface="Courier New"/>
                <a:sym typeface="Courier New"/>
              </a:rPr>
              <a:t>10</a:t>
            </a:r>
            <a:endParaRPr b="1">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No of images rotated 180 degrees: </a:t>
            </a:r>
            <a:r>
              <a:rPr lang="en" b="1">
                <a:latin typeface="Courier New"/>
                <a:ea typeface="Courier New"/>
                <a:cs typeface="Courier New"/>
                <a:sym typeface="Courier New"/>
              </a:rPr>
              <a:t>6</a:t>
            </a:r>
            <a:endParaRPr b="1">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No of images rotated 270 degrees: </a:t>
            </a:r>
            <a:r>
              <a:rPr lang="en" b="1">
                <a:latin typeface="Courier New"/>
                <a:ea typeface="Courier New"/>
                <a:cs typeface="Courier New"/>
                <a:sym typeface="Courier New"/>
              </a:rPr>
              <a:t>3</a:t>
            </a:r>
            <a:endParaRPr>
              <a:latin typeface="Courier New"/>
              <a:ea typeface="Courier New"/>
              <a:cs typeface="Courier New"/>
              <a:sym typeface="Courier New"/>
            </a:endParaRPr>
          </a:p>
        </p:txBody>
      </p:sp>
      <p:sp>
        <p:nvSpPr>
          <p:cNvPr id="121" name="Google Shape;121;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9</a:t>
            </a:fld>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106</TotalTime>
  <Words>3869</Words>
  <Application>Microsoft Macintosh PowerPoint</Application>
  <PresentationFormat>On-screen Show (16:9)</PresentationFormat>
  <Paragraphs>493</Paragraphs>
  <Slides>61</Slides>
  <Notes>61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61</vt:i4>
      </vt:variant>
    </vt:vector>
  </HeadingPairs>
  <TitlesOfParts>
    <vt:vector size="66" baseType="lpstr">
      <vt:lpstr>Lato</vt:lpstr>
      <vt:lpstr>STIX Two Text</vt:lpstr>
      <vt:lpstr>Courier New</vt:lpstr>
      <vt:lpstr>Arial</vt:lpstr>
      <vt:lpstr>Simple Light</vt:lpstr>
      <vt:lpstr>PowerPoint Presentation</vt:lpstr>
      <vt:lpstr>Introduction to the problem</vt:lpstr>
      <vt:lpstr>Introduction to the problem</vt:lpstr>
      <vt:lpstr>Task 1: Classifying a few noiseless patterns</vt:lpstr>
      <vt:lpstr>Task 1(a): Classifying a few noiseless patterns</vt:lpstr>
      <vt:lpstr>Task 1(a): Classifying a few noiseless patterns</vt:lpstr>
      <vt:lpstr>Task 1(a): Classifying a few noiseless patterns</vt:lpstr>
      <vt:lpstr>Task 1(b): Classifying a few noiseless patterns</vt:lpstr>
      <vt:lpstr>Task 1(b): Classifying a few noiseless patterns</vt:lpstr>
      <vt:lpstr>Task 1(b): Classifying a few noiseless patterns</vt:lpstr>
      <vt:lpstr>Task 2: Flattening 2D patterns into 1D representations</vt:lpstr>
      <vt:lpstr>Task 2(a): Flattening 2D patterns into 1D representations</vt:lpstr>
      <vt:lpstr>Task 2(a): Flattening 2D patterns into 1D representations</vt:lpstr>
      <vt:lpstr>Task 2(b): Flattening 2D patterns into 1D representations</vt:lpstr>
      <vt:lpstr>Task 2(b): Flattening 2D patterns into 1D representations</vt:lpstr>
      <vt:lpstr>Task 3: Scaling up to thousands of patterns</vt:lpstr>
      <vt:lpstr>Task 3(a): Scaling up to thousands of patterns</vt:lpstr>
      <vt:lpstr>Task 3(a): Scaling up to thousands of patterns</vt:lpstr>
      <vt:lpstr>Task 3(a): Scaling up to thousands of patterns</vt:lpstr>
      <vt:lpstr>Task 3(a): Scaling up to thousands of patterns</vt:lpstr>
      <vt:lpstr>Task 3(b): Scaling up to thousands of patterns</vt:lpstr>
      <vt:lpstr>Task 3(b): Scaling up to thousands of patterns</vt:lpstr>
      <vt:lpstr>Task 3(c): Scaling up to thousands of patterns</vt:lpstr>
      <vt:lpstr>Task 3(c): Scaling up to thousands of patterns</vt:lpstr>
      <vt:lpstr>Task 4: Noisy patterns</vt:lpstr>
      <vt:lpstr>Task 4(a): Noisy patterns</vt:lpstr>
      <vt:lpstr>Task 4(b): Noisy patterns</vt:lpstr>
      <vt:lpstr>Task 4(b): Noisy patterns</vt:lpstr>
      <vt:lpstr>Task 4(c): Noisy patterns</vt:lpstr>
      <vt:lpstr>Task 4(c): Noisy patterns</vt:lpstr>
      <vt:lpstr>Task 4(c): Noisy patterns</vt:lpstr>
      <vt:lpstr>Task 5: Likelihood to succeed with noisy patterns</vt:lpstr>
      <vt:lpstr>Task 5(a): Likelihood to succeed with noisy patterns</vt:lpstr>
      <vt:lpstr>Task 5(b): Likelihood to succeed with noisy patterns</vt:lpstr>
      <vt:lpstr>Task 5(c): Likelihood to succeed with noisy patterns</vt:lpstr>
      <vt:lpstr>Task 5(d): Likelihood to succeed with noisy patterns</vt:lpstr>
      <vt:lpstr>Task 5(d): Likelihood to succeed with noisy patterns</vt:lpstr>
      <vt:lpstr>Task 5(d): Likelihood to succeed with noisy patterns</vt:lpstr>
      <vt:lpstr>Task 5(e): Likelihood to succeed with noisy patterns</vt:lpstr>
      <vt:lpstr>Task 5(e): Likelihood to succeed with noisy patterns</vt:lpstr>
      <vt:lpstr>Task 5(e): Likelihood to succeed with noisy patterns</vt:lpstr>
      <vt:lpstr>Task 5(e): Likelihood to succeed with noisy patterns</vt:lpstr>
      <vt:lpstr>Task 5(e): Likelihood to succeed with noisy patterns</vt:lpstr>
      <vt:lpstr>Task 5(f): Likelihood to succeed with noisy patterns</vt:lpstr>
      <vt:lpstr>Task 5(f): Likelihood to succeed with noisy patterns</vt:lpstr>
      <vt:lpstr>Task 6: Scaling up with sparse data format</vt:lpstr>
      <vt:lpstr>Task 6(a): Scaling up with sparse data format</vt:lpstr>
      <vt:lpstr>Task 6(b): Scaling up with sparse data format</vt:lpstr>
      <vt:lpstr>Task 6(b): Scaling up with sparse data format</vt:lpstr>
      <vt:lpstr>Task 6(c): Scaling up with sparse data format</vt:lpstr>
      <vt:lpstr>Task 6(c): Scaling up with sparse data format</vt:lpstr>
      <vt:lpstr>Task 6(c): Scaling up with sparse data format</vt:lpstr>
      <vt:lpstr>Task 7: Sharing data amongst orientations</vt:lpstr>
      <vt:lpstr>Task 7(a): Sharing data amongst orientations</vt:lpstr>
      <vt:lpstr>Task 7(a): Sharing data amongst orientations</vt:lpstr>
      <vt:lpstr>Task 7(a): Sharing data amongst orientations</vt:lpstr>
      <vt:lpstr>Task 7(a): Sharing data amongst orientations</vt:lpstr>
      <vt:lpstr>Task 7(a): Sharing data amongst orientations</vt:lpstr>
      <vt:lpstr>Task 7(a): Sharing data amongst orientations</vt:lpstr>
      <vt:lpstr>Task 7(a): Sharing data amongst orientations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CHEE JUSTIN SUWATTANA</cp:lastModifiedBy>
  <cp:revision>14</cp:revision>
  <dcterms:modified xsi:type="dcterms:W3CDTF">2024-05-23T04:17:24Z</dcterms:modified>
</cp:coreProperties>
</file>